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56" r:id="rId2"/>
    <p:sldId id="327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328" r:id="rId11"/>
    <p:sldId id="264" r:id="rId12"/>
    <p:sldId id="266" r:id="rId13"/>
    <p:sldId id="265" r:id="rId14"/>
    <p:sldId id="267" r:id="rId15"/>
    <p:sldId id="268" r:id="rId16"/>
    <p:sldId id="272" r:id="rId17"/>
    <p:sldId id="269" r:id="rId18"/>
    <p:sldId id="271" r:id="rId19"/>
    <p:sldId id="273" r:id="rId20"/>
    <p:sldId id="274" r:id="rId21"/>
    <p:sldId id="276" r:id="rId22"/>
    <p:sldId id="277" r:id="rId23"/>
    <p:sldId id="278" r:id="rId24"/>
    <p:sldId id="330" r:id="rId25"/>
    <p:sldId id="275" r:id="rId26"/>
    <p:sldId id="279" r:id="rId27"/>
    <p:sldId id="280" r:id="rId28"/>
    <p:sldId id="281" r:id="rId29"/>
    <p:sldId id="282" r:id="rId30"/>
    <p:sldId id="329" r:id="rId31"/>
    <p:sldId id="283" r:id="rId32"/>
    <p:sldId id="284" r:id="rId33"/>
    <p:sldId id="285" r:id="rId34"/>
    <p:sldId id="331" r:id="rId35"/>
    <p:sldId id="286" r:id="rId36"/>
    <p:sldId id="287" r:id="rId37"/>
    <p:sldId id="288" r:id="rId38"/>
    <p:sldId id="289" r:id="rId39"/>
    <p:sldId id="332" r:id="rId40"/>
    <p:sldId id="290" r:id="rId41"/>
    <p:sldId id="297" r:id="rId42"/>
    <p:sldId id="298" r:id="rId43"/>
    <p:sldId id="299" r:id="rId44"/>
    <p:sldId id="300" r:id="rId45"/>
    <p:sldId id="301" r:id="rId46"/>
    <p:sldId id="302" r:id="rId47"/>
    <p:sldId id="326" r:id="rId48"/>
    <p:sldId id="303" r:id="rId49"/>
    <p:sldId id="304" r:id="rId50"/>
    <p:sldId id="305" r:id="rId51"/>
    <p:sldId id="306" r:id="rId52"/>
    <p:sldId id="307" r:id="rId53"/>
    <p:sldId id="308" r:id="rId54"/>
    <p:sldId id="314" r:id="rId55"/>
    <p:sldId id="333" r:id="rId56"/>
    <p:sldId id="322" r:id="rId57"/>
    <p:sldId id="321" r:id="rId58"/>
    <p:sldId id="323" r:id="rId59"/>
    <p:sldId id="324" r:id="rId60"/>
    <p:sldId id="334" r:id="rId61"/>
    <p:sldId id="340" r:id="rId62"/>
    <p:sldId id="345" r:id="rId63"/>
    <p:sldId id="343" r:id="rId64"/>
    <p:sldId id="344" r:id="rId65"/>
    <p:sldId id="341" r:id="rId66"/>
    <p:sldId id="342" r:id="rId67"/>
    <p:sldId id="346" r:id="rId68"/>
    <p:sldId id="347" r:id="rId69"/>
    <p:sldId id="348" r:id="rId70"/>
    <p:sldId id="325" r:id="rId71"/>
    <p:sldId id="309" r:id="rId72"/>
    <p:sldId id="312" r:id="rId73"/>
    <p:sldId id="313" r:id="rId74"/>
    <p:sldId id="310" r:id="rId75"/>
    <p:sldId id="315" r:id="rId76"/>
    <p:sldId id="316" r:id="rId77"/>
    <p:sldId id="317" r:id="rId78"/>
    <p:sldId id="318" r:id="rId79"/>
    <p:sldId id="319" r:id="rId80"/>
    <p:sldId id="320" r:id="rId81"/>
    <p:sldId id="336" r:id="rId82"/>
    <p:sldId id="335" r:id="rId83"/>
    <p:sldId id="337" r:id="rId84"/>
    <p:sldId id="338" r:id="rId85"/>
    <p:sldId id="349" r:id="rId86"/>
    <p:sldId id="350" r:id="rId87"/>
    <p:sldId id="351" r:id="rId88"/>
    <p:sldId id="361" r:id="rId89"/>
    <p:sldId id="359" r:id="rId90"/>
    <p:sldId id="360" r:id="rId91"/>
    <p:sldId id="362" r:id="rId92"/>
    <p:sldId id="363" r:id="rId93"/>
    <p:sldId id="364" r:id="rId94"/>
    <p:sldId id="366" r:id="rId95"/>
    <p:sldId id="365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75" r:id="rId111"/>
    <p:sldId id="376" r:id="rId112"/>
    <p:sldId id="377" r:id="rId113"/>
    <p:sldId id="378" r:id="rId114"/>
    <p:sldId id="379" r:id="rId115"/>
    <p:sldId id="380" r:id="rId116"/>
    <p:sldId id="382" r:id="rId117"/>
    <p:sldId id="384" r:id="rId118"/>
    <p:sldId id="381" r:id="rId119"/>
    <p:sldId id="383" r:id="rId120"/>
    <p:sldId id="385" r:id="rId121"/>
    <p:sldId id="386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EC3C1A-7721-4E0F-8CBF-E98243B8BDA8}">
          <p14:sldIdLst>
            <p14:sldId id="256"/>
          </p14:sldIdLst>
        </p14:section>
        <p14:section name="Context and State-of-the-Art" id="{D4C48944-9288-4B75-B5A1-355C74354D3A}">
          <p14:sldIdLst>
            <p14:sldId id="327"/>
            <p14:sldId id="270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Ts diagram generation" id="{7D0A7A47-912D-49CD-915C-1E01010FDB70}">
          <p14:sldIdLst>
            <p14:sldId id="328"/>
            <p14:sldId id="264"/>
            <p14:sldId id="266"/>
            <p14:sldId id="265"/>
            <p14:sldId id="267"/>
            <p14:sldId id="268"/>
            <p14:sldId id="272"/>
            <p14:sldId id="269"/>
          </p14:sldIdLst>
        </p14:section>
        <p14:section name="System components" id="{BFC6EEE5-3270-4CCE-A517-A36FABFCF773}">
          <p14:sldIdLst>
            <p14:sldId id="271"/>
            <p14:sldId id="273"/>
            <p14:sldId id="274"/>
            <p14:sldId id="276"/>
            <p14:sldId id="277"/>
            <p14:sldId id="278"/>
          </p14:sldIdLst>
        </p14:section>
        <p14:section name="Martian system - bits and pieces" id="{A12DE173-A333-430B-8D22-3BEC83D6E6A3}">
          <p14:sldIdLst>
            <p14:sldId id="330"/>
            <p14:sldId id="275"/>
            <p14:sldId id="279"/>
            <p14:sldId id="280"/>
            <p14:sldId id="281"/>
            <p14:sldId id="282"/>
          </p14:sldIdLst>
        </p14:section>
        <p14:section name="Weight estimation" id="{425F5194-9AEF-4A15-9DF6-AF701E9AC3EF}">
          <p14:sldIdLst>
            <p14:sldId id="329"/>
            <p14:sldId id="283"/>
            <p14:sldId id="284"/>
            <p14:sldId id="285"/>
          </p14:sldIdLst>
        </p14:section>
        <p14:section name="Waste heat utilisation" id="{073B7E25-EE8C-452D-B9DE-6832D0318310}">
          <p14:sldIdLst>
            <p14:sldId id="331"/>
            <p14:sldId id="286"/>
            <p14:sldId id="287"/>
            <p14:sldId id="288"/>
            <p14:sldId id="289"/>
          </p14:sldIdLst>
        </p14:section>
        <p14:section name="Proposed next steps" id="{2CF99BFA-EBC3-4599-A4DE-84A303B4F865}">
          <p14:sldIdLst>
            <p14:sldId id="332"/>
            <p14:sldId id="290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Scipy optimisation" id="{1556C0D6-4169-486A-8EAF-AEFD4F5E1146}">
          <p14:sldIdLst>
            <p14:sldId id="326"/>
            <p14:sldId id="303"/>
            <p14:sldId id="304"/>
            <p14:sldId id="305"/>
            <p14:sldId id="306"/>
            <p14:sldId id="307"/>
            <p14:sldId id="308"/>
            <p14:sldId id="314"/>
          </p14:sldIdLst>
        </p14:section>
        <p14:section name="Fixing the optimiser" id="{C273DD26-3CF1-4CB4-9290-CEDE51296590}">
          <p14:sldIdLst>
            <p14:sldId id="333"/>
            <p14:sldId id="322"/>
            <p14:sldId id="321"/>
            <p14:sldId id="323"/>
            <p14:sldId id="324"/>
            <p14:sldId id="334"/>
            <p14:sldId id="340"/>
            <p14:sldId id="345"/>
            <p14:sldId id="343"/>
            <p14:sldId id="344"/>
            <p14:sldId id="341"/>
            <p14:sldId id="342"/>
            <p14:sldId id="346"/>
            <p14:sldId id="347"/>
            <p14:sldId id="348"/>
          </p14:sldIdLst>
        </p14:section>
        <p14:section name="Advanced HX model" id="{FE2AAF2F-02A0-4625-9A31-701594FBBB47}">
          <p14:sldIdLst>
            <p14:sldId id="325"/>
            <p14:sldId id="309"/>
            <p14:sldId id="312"/>
            <p14:sldId id="313"/>
            <p14:sldId id="310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Compressor stator modelling" id="{F63FF086-8AAF-4903-B527-16D1F2EE15B9}">
          <p14:sldIdLst>
            <p14:sldId id="336"/>
            <p14:sldId id="335"/>
            <p14:sldId id="337"/>
            <p14:sldId id="338"/>
          </p14:sldIdLst>
        </p14:section>
        <p14:section name="Whole system optimisation" id="{503474EE-55B2-4612-9C42-DE06003D9648}">
          <p14:sldIdLst>
            <p14:sldId id="349"/>
            <p14:sldId id="350"/>
            <p14:sldId id="351"/>
            <p14:sldId id="361"/>
            <p14:sldId id="359"/>
            <p14:sldId id="360"/>
            <p14:sldId id="362"/>
            <p14:sldId id="363"/>
            <p14:sldId id="364"/>
            <p14:sldId id="366"/>
            <p14:sldId id="365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Isothermal compression fun" id="{9BEB2AB6-8612-42A0-AC7D-5BB6D942DDB7}">
          <p14:sldIdLst>
            <p14:sldId id="352"/>
            <p14:sldId id="353"/>
            <p14:sldId id="354"/>
            <p14:sldId id="355"/>
            <p14:sldId id="356"/>
            <p14:sldId id="357"/>
            <p14:sldId id="358"/>
            <p14:sldId id="375"/>
            <p14:sldId id="376"/>
            <p14:sldId id="377"/>
            <p14:sldId id="378"/>
            <p14:sldId id="379"/>
            <p14:sldId id="380"/>
            <p14:sldId id="382"/>
            <p14:sldId id="384"/>
            <p14:sldId id="381"/>
            <p14:sldId id="383"/>
            <p14:sldId id="385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46" autoAdjust="0"/>
  </p:normalViewPr>
  <p:slideViewPr>
    <p:cSldViewPr snapToGrid="0">
      <p:cViewPr varScale="1">
        <p:scale>
          <a:sx n="87" d="100"/>
          <a:sy n="87" d="100"/>
        </p:scale>
        <p:origin x="14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mros\OneDrive\Documents\00%20CAMBRIDGE%20WORK\09%20Thesis\Research\Current%20state%20of%20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mros\OneDrive\Documents\00%20CAMBRIDGE%20WORK\09%20Thesis\Research\Current%20state%20of%20ar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mros\OneDrive\Documents\00%20CAMBRIDGE%20WORK\09%20Thesis\Research\Current%20state%20of%20art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mros\OneDrive\Documents\00%20CAMBRIDGE%20WORK\09%20Thesis\Output\Weight%20model%20outpu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mros\OneDrive\Documents\00%20CAMBRIDGE%20WORK\09%20Thesis\Output\Weight%20model%20outpu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mros\OneDrive\Documents\00%20CAMBRIDGE%20WORK\09%20Thesis\Output\Weight%20model%20outpu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mros\OneDrive\Documents\00%20CAMBRIDGE%20WORK\09%20Thesis\Output\Weight%20model%20outpu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mros\OneDrive\Documents\00%20CAMBRIDGE%20WORK\09%20Thesis\Output\Weight%20model%20outpu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mros\OneDrive\Documents\00%20CAMBRIDGE%20WORK\09%20Thesis\Output\Weight%20model%20outpu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Current state of the 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Sheet2!$C$1:$C$2</c:f>
              <c:strCache>
                <c:ptCount val="2"/>
                <c:pt idx="0">
                  <c:v>Cryocooler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3.4527926999779234E-3"/>
                  <c:y val="4.77410597315683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Lockheed freezer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4824-4F43-8513-ED963829F494}"/>
                </c:ext>
              </c:extLst>
            </c:dLbl>
            <c:dLbl>
              <c:idx val="5"/>
              <c:layout>
                <c:manualLayout>
                  <c:x val="1.8691588785046689E-2"/>
                  <c:y val="-4.555809745558623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MARCO</a:t>
                    </a:r>
                    <a:r>
                      <a:rPr lang="en-US" baseline="0"/>
                      <a:t> POLO freezer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824-4F43-8513-ED963829F49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Sheet2!$B$3:$B$15</c:f>
              <c:numCache>
                <c:formatCode>General</c:formatCode>
                <c:ptCount val="13"/>
                <c:pt idx="0">
                  <c:v>6.2399999999999997E-2</c:v>
                </c:pt>
                <c:pt idx="1">
                  <c:v>0.45833333333333331</c:v>
                </c:pt>
                <c:pt idx="2">
                  <c:v>0.06</c:v>
                </c:pt>
                <c:pt idx="3">
                  <c:v>1.2500000000000001E-2</c:v>
                </c:pt>
                <c:pt idx="4">
                  <c:v>0.5</c:v>
                </c:pt>
                <c:pt idx="5">
                  <c:v>8.7999999999999995E-2</c:v>
                </c:pt>
                <c:pt idx="6">
                  <c:v>0.02</c:v>
                </c:pt>
                <c:pt idx="7">
                  <c:v>0.61899999999999999</c:v>
                </c:pt>
                <c:pt idx="8">
                  <c:v>0.1</c:v>
                </c:pt>
                <c:pt idx="9">
                  <c:v>4.1666666666666664E-2</c:v>
                </c:pt>
                <c:pt idx="10">
                  <c:v>0.45833333333333331</c:v>
                </c:pt>
                <c:pt idx="11">
                  <c:v>0.5</c:v>
                </c:pt>
                <c:pt idx="12">
                  <c:v>8.3000000000000004E-2</c:v>
                </c:pt>
              </c:numCache>
            </c:numRef>
          </c:xVal>
          <c:yVal>
            <c:numRef>
              <c:f>Sheet2!$C$3:$C$15</c:f>
              <c:numCache>
                <c:formatCode>General</c:formatCode>
                <c:ptCount val="13"/>
                <c:pt idx="0">
                  <c:v>28846.153846153848</c:v>
                </c:pt>
                <c:pt idx="1">
                  <c:v>3173.2363636363639</c:v>
                </c:pt>
                <c:pt idx="2">
                  <c:v>24000</c:v>
                </c:pt>
                <c:pt idx="3">
                  <c:v>3135.6000000000004</c:v>
                </c:pt>
                <c:pt idx="4">
                  <c:v>4435.2</c:v>
                </c:pt>
                <c:pt idx="5">
                  <c:v>19636.363636363636</c:v>
                </c:pt>
                <c:pt idx="6">
                  <c:v>7200</c:v>
                </c:pt>
                <c:pt idx="7">
                  <c:v>12969.305331179321</c:v>
                </c:pt>
                <c:pt idx="8">
                  <c:v>3960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824-4F43-8513-ED963829F494}"/>
            </c:ext>
          </c:extLst>
        </c:ser>
        <c:ser>
          <c:idx val="1"/>
          <c:order val="1"/>
          <c:tx>
            <c:strRef>
              <c:f>Sheet2!$D$1:$D$2</c:f>
              <c:strCache>
                <c:ptCount val="2"/>
                <c:pt idx="0">
                  <c:v>Other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9"/>
              <c:layout>
                <c:manualLayout>
                  <c:x val="4.7767393561786088E-2"/>
                  <c:y val="1.5186032485195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Marietta adsorption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824-4F43-8513-ED963829F494}"/>
                </c:ext>
              </c:extLst>
            </c:dLbl>
            <c:dLbl>
              <c:idx val="12"/>
              <c:layout>
                <c:manualLayout>
                  <c:x val="1.6666666666666666E-2"/>
                  <c:y val="-6.9444444444444531E-2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MOXIE scroll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4824-4F43-8513-ED963829F49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Sheet2!$B$3:$B$15</c:f>
              <c:numCache>
                <c:formatCode>General</c:formatCode>
                <c:ptCount val="13"/>
                <c:pt idx="0">
                  <c:v>6.2399999999999997E-2</c:v>
                </c:pt>
                <c:pt idx="1">
                  <c:v>0.45833333333333331</c:v>
                </c:pt>
                <c:pt idx="2">
                  <c:v>0.06</c:v>
                </c:pt>
                <c:pt idx="3">
                  <c:v>1.2500000000000001E-2</c:v>
                </c:pt>
                <c:pt idx="4">
                  <c:v>0.5</c:v>
                </c:pt>
                <c:pt idx="5">
                  <c:v>8.7999999999999995E-2</c:v>
                </c:pt>
                <c:pt idx="6">
                  <c:v>0.02</c:v>
                </c:pt>
                <c:pt idx="7">
                  <c:v>0.61899999999999999</c:v>
                </c:pt>
                <c:pt idx="8">
                  <c:v>0.1</c:v>
                </c:pt>
                <c:pt idx="9">
                  <c:v>4.1666666666666664E-2</c:v>
                </c:pt>
                <c:pt idx="10">
                  <c:v>0.45833333333333331</c:v>
                </c:pt>
                <c:pt idx="11">
                  <c:v>0.5</c:v>
                </c:pt>
                <c:pt idx="12">
                  <c:v>8.3000000000000004E-2</c:v>
                </c:pt>
              </c:numCache>
            </c:numRef>
          </c:xVal>
          <c:yVal>
            <c:numRef>
              <c:f>Sheet2!$D$3:$D$15</c:f>
              <c:numCache>
                <c:formatCode>General</c:formatCode>
                <c:ptCount val="13"/>
                <c:pt idx="9">
                  <c:v>4320</c:v>
                </c:pt>
                <c:pt idx="10">
                  <c:v>5498.181818181818</c:v>
                </c:pt>
                <c:pt idx="11">
                  <c:v>12888</c:v>
                </c:pt>
                <c:pt idx="12">
                  <c:v>5204.8192771084332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824-4F43-8513-ED963829F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3125744"/>
        <c:axId val="1223125328"/>
      </c:scatterChart>
      <c:valAx>
        <c:axId val="1223125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Throughput</a:t>
                </a:r>
                <a:r>
                  <a:rPr lang="en-GB" baseline="0"/>
                  <a:t> (kg/hr)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3125328"/>
        <c:crosses val="autoZero"/>
        <c:crossBetween val="midCat"/>
      </c:valAx>
      <c:valAx>
        <c:axId val="122312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Specific work (kJ/kg CO2)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31257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Technology required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Sheet2!$C$1:$C$2</c:f>
              <c:strCache>
                <c:ptCount val="2"/>
                <c:pt idx="0">
                  <c:v>Cryocooler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2.5623012076761442E-2"/>
                  <c:y val="5.988988571972467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Lockheed freezer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2AD-487E-9560-FFC791BB8CA1}"/>
                </c:ext>
              </c:extLst>
            </c:dLbl>
            <c:dLbl>
              <c:idx val="5"/>
              <c:layout>
                <c:manualLayout>
                  <c:x val="-3.7383177570093455E-2"/>
                  <c:y val="-7.289295592893800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MARCO</a:t>
                    </a:r>
                    <a:r>
                      <a:rPr lang="en-US" baseline="0"/>
                      <a:t> POLO freezer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2AD-487E-9560-FFC791BB8CA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Sheet2!$B$3:$B$15</c:f>
              <c:numCache>
                <c:formatCode>General</c:formatCode>
                <c:ptCount val="13"/>
                <c:pt idx="0">
                  <c:v>6.2399999999999997E-2</c:v>
                </c:pt>
                <c:pt idx="1">
                  <c:v>0.45833333333333331</c:v>
                </c:pt>
                <c:pt idx="2">
                  <c:v>0.06</c:v>
                </c:pt>
                <c:pt idx="3">
                  <c:v>1.2500000000000001E-2</c:v>
                </c:pt>
                <c:pt idx="4">
                  <c:v>0.5</c:v>
                </c:pt>
                <c:pt idx="5">
                  <c:v>8.7999999999999995E-2</c:v>
                </c:pt>
                <c:pt idx="6">
                  <c:v>0.02</c:v>
                </c:pt>
                <c:pt idx="7">
                  <c:v>0.61899999999999999</c:v>
                </c:pt>
                <c:pt idx="8">
                  <c:v>0.1</c:v>
                </c:pt>
                <c:pt idx="9">
                  <c:v>4.1666666666666664E-2</c:v>
                </c:pt>
                <c:pt idx="10">
                  <c:v>0.45833333333333331</c:v>
                </c:pt>
                <c:pt idx="11">
                  <c:v>0.5</c:v>
                </c:pt>
                <c:pt idx="12">
                  <c:v>8.3000000000000004E-2</c:v>
                </c:pt>
              </c:numCache>
            </c:numRef>
          </c:xVal>
          <c:yVal>
            <c:numRef>
              <c:f>Sheet2!$C$3:$C$15</c:f>
              <c:numCache>
                <c:formatCode>General</c:formatCode>
                <c:ptCount val="13"/>
                <c:pt idx="0">
                  <c:v>28846.153846153848</c:v>
                </c:pt>
                <c:pt idx="1">
                  <c:v>3173.2363636363639</c:v>
                </c:pt>
                <c:pt idx="2">
                  <c:v>24000</c:v>
                </c:pt>
                <c:pt idx="3">
                  <c:v>3135.6000000000004</c:v>
                </c:pt>
                <c:pt idx="4">
                  <c:v>4435.2</c:v>
                </c:pt>
                <c:pt idx="5">
                  <c:v>19636.363636363636</c:v>
                </c:pt>
                <c:pt idx="6">
                  <c:v>7200</c:v>
                </c:pt>
                <c:pt idx="7">
                  <c:v>12969.305331179321</c:v>
                </c:pt>
                <c:pt idx="8">
                  <c:v>3960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AD-487E-9560-FFC791BB8CA1}"/>
            </c:ext>
          </c:extLst>
        </c:ser>
        <c:ser>
          <c:idx val="1"/>
          <c:order val="1"/>
          <c:tx>
            <c:strRef>
              <c:f>Sheet2!$D$1:$D$2</c:f>
              <c:strCache>
                <c:ptCount val="2"/>
                <c:pt idx="0">
                  <c:v>Other</c:v>
                </c:pt>
              </c:strCache>
            </c:strRef>
          </c:tx>
          <c:spPr>
            <a:ln w="19050">
              <a:noFill/>
            </a:ln>
          </c:spPr>
          <c:dLbls>
            <c:dLbl>
              <c:idx val="9"/>
              <c:layout>
                <c:manualLayout>
                  <c:x val="-4.5690550363447581E-2"/>
                  <c:y val="4.859530395262531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Marietta adsorption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2AD-487E-9560-FFC791BB8CA1}"/>
                </c:ext>
              </c:extLst>
            </c:dLbl>
            <c:dLbl>
              <c:idx val="12"/>
              <c:layout>
                <c:manualLayout>
                  <c:x val="1.6666666666666666E-2"/>
                  <c:y val="-6.9444444444444531E-2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MOXIE scroll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2AD-487E-9560-FFC791BB8CA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Sheet2!$B$3:$B$15</c:f>
              <c:numCache>
                <c:formatCode>General</c:formatCode>
                <c:ptCount val="13"/>
                <c:pt idx="0">
                  <c:v>6.2399999999999997E-2</c:v>
                </c:pt>
                <c:pt idx="1">
                  <c:v>0.45833333333333331</c:v>
                </c:pt>
                <c:pt idx="2">
                  <c:v>0.06</c:v>
                </c:pt>
                <c:pt idx="3">
                  <c:v>1.2500000000000001E-2</c:v>
                </c:pt>
                <c:pt idx="4">
                  <c:v>0.5</c:v>
                </c:pt>
                <c:pt idx="5">
                  <c:v>8.7999999999999995E-2</c:v>
                </c:pt>
                <c:pt idx="6">
                  <c:v>0.02</c:v>
                </c:pt>
                <c:pt idx="7">
                  <c:v>0.61899999999999999</c:v>
                </c:pt>
                <c:pt idx="8">
                  <c:v>0.1</c:v>
                </c:pt>
                <c:pt idx="9">
                  <c:v>4.1666666666666664E-2</c:v>
                </c:pt>
                <c:pt idx="10">
                  <c:v>0.45833333333333331</c:v>
                </c:pt>
                <c:pt idx="11">
                  <c:v>0.5</c:v>
                </c:pt>
                <c:pt idx="12">
                  <c:v>8.3000000000000004E-2</c:v>
                </c:pt>
              </c:numCache>
            </c:numRef>
          </c:xVal>
          <c:yVal>
            <c:numRef>
              <c:f>Sheet2!$D$3:$D$15</c:f>
              <c:numCache>
                <c:formatCode>General</c:formatCode>
                <c:ptCount val="13"/>
                <c:pt idx="9">
                  <c:v>4320</c:v>
                </c:pt>
                <c:pt idx="10">
                  <c:v>5498.181818181818</c:v>
                </c:pt>
                <c:pt idx="11">
                  <c:v>12888</c:v>
                </c:pt>
                <c:pt idx="12">
                  <c:v>5204.8192771084332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2AD-487E-9560-FFC791BB8CA1}"/>
            </c:ext>
          </c:extLst>
        </c:ser>
        <c:ser>
          <c:idx val="2"/>
          <c:order val="2"/>
          <c:tx>
            <c:strRef>
              <c:f>Sheet2!$E$1</c:f>
              <c:strCache>
                <c:ptCount val="1"/>
                <c:pt idx="0">
                  <c:v>Cryocooler performance floor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trendline>
            <c:name>Cryocooler performance floor</c:name>
            <c:spPr>
              <a:ln w="22225">
                <a:solidFill>
                  <a:schemeClr val="accent5"/>
                </a:solidFill>
                <a:prstDash val="sysDash"/>
              </a:ln>
            </c:spPr>
            <c:trendlineType val="linear"/>
            <c:forward val="10"/>
            <c:intercept val="1195.99"/>
            <c:dispRSqr val="0"/>
            <c:dispEq val="0"/>
          </c:trendline>
          <c:xVal>
            <c:numRef>
              <c:f>Sheet2!$B$16:$B$17</c:f>
              <c:numCache>
                <c:formatCode>General</c:formatCode>
                <c:ptCount val="2"/>
                <c:pt idx="0">
                  <c:v>0.01</c:v>
                </c:pt>
                <c:pt idx="1">
                  <c:v>500</c:v>
                </c:pt>
              </c:numCache>
            </c:numRef>
          </c:xVal>
          <c:yVal>
            <c:numRef>
              <c:f>Sheet2!$E$16:$E$17</c:f>
              <c:numCache>
                <c:formatCode>General</c:formatCode>
                <c:ptCount val="2"/>
                <c:pt idx="0">
                  <c:v>1196</c:v>
                </c:pt>
                <c:pt idx="1">
                  <c:v>1196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2AD-487E-9560-FFC791BB8CA1}"/>
            </c:ext>
          </c:extLst>
        </c:ser>
        <c:ser>
          <c:idx val="3"/>
          <c:order val="3"/>
          <c:tx>
            <c:strRef>
              <c:f>Sheet2!$F$1</c:f>
              <c:strCache>
                <c:ptCount val="1"/>
                <c:pt idx="0">
                  <c:v>Enthalpy minimum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trendline>
            <c:name>Enthalpy floor</c:name>
            <c:spPr>
              <a:ln w="22225">
                <a:solidFill>
                  <a:srgbClr val="00B050"/>
                </a:solidFill>
                <a:prstDash val="sysDash"/>
              </a:ln>
            </c:spPr>
            <c:trendlineType val="linear"/>
            <c:intercept val="40.99"/>
            <c:dispRSqr val="0"/>
            <c:dispEq val="0"/>
          </c:trendline>
          <c:xVal>
            <c:numRef>
              <c:f>Sheet2!$B$18:$B$19</c:f>
              <c:numCache>
                <c:formatCode>General</c:formatCode>
                <c:ptCount val="2"/>
                <c:pt idx="0">
                  <c:v>0.01</c:v>
                </c:pt>
                <c:pt idx="1">
                  <c:v>500</c:v>
                </c:pt>
              </c:numCache>
            </c:numRef>
          </c:xVal>
          <c:yVal>
            <c:numRef>
              <c:f>Sheet2!$F$18:$F$19</c:f>
              <c:numCache>
                <c:formatCode>General</c:formatCode>
                <c:ptCount val="2"/>
                <c:pt idx="0">
                  <c:v>41</c:v>
                </c:pt>
                <c:pt idx="1">
                  <c:v>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E2AD-487E-9560-FFC791BB8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3125744"/>
        <c:axId val="1223125328"/>
      </c:scatterChart>
      <c:valAx>
        <c:axId val="1223125744"/>
        <c:scaling>
          <c:logBase val="10"/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10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Throughput</a:t>
                </a:r>
                <a:r>
                  <a:rPr lang="en-GB" baseline="0"/>
                  <a:t> (kg/hr)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3125328"/>
        <c:crosses val="autoZero"/>
        <c:crossBetween val="midCat"/>
        <c:minorUnit val="20"/>
      </c:valAx>
      <c:valAx>
        <c:axId val="1223125328"/>
        <c:scaling>
          <c:logBase val="10"/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10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Specific work (kJ/kg CO2)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3125744"/>
        <c:crosses val="autoZero"/>
        <c:crossBetween val="midCat"/>
      </c:valAx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Technology required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Sheet2!$C$1:$C$2</c:f>
              <c:strCache>
                <c:ptCount val="2"/>
                <c:pt idx="0">
                  <c:v>Cryocooler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2.5623012076761442E-2"/>
                  <c:y val="5.988988571972467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Lockheed freezer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2AD-487E-9560-FFC791BB8CA1}"/>
                </c:ext>
              </c:extLst>
            </c:dLbl>
            <c:dLbl>
              <c:idx val="5"/>
              <c:layout>
                <c:manualLayout>
                  <c:x val="-3.7383177570093455E-2"/>
                  <c:y val="-7.289295592893800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MARCO</a:t>
                    </a:r>
                    <a:r>
                      <a:rPr lang="en-US" baseline="0"/>
                      <a:t> POLO freezer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2AD-487E-9560-FFC791BB8CA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Sheet2!$B$3:$B$15</c:f>
              <c:numCache>
                <c:formatCode>General</c:formatCode>
                <c:ptCount val="13"/>
                <c:pt idx="0">
                  <c:v>6.2399999999999997E-2</c:v>
                </c:pt>
                <c:pt idx="1">
                  <c:v>0.45833333333333331</c:v>
                </c:pt>
                <c:pt idx="2">
                  <c:v>0.06</c:v>
                </c:pt>
                <c:pt idx="3">
                  <c:v>1.2500000000000001E-2</c:v>
                </c:pt>
                <c:pt idx="4">
                  <c:v>0.5</c:v>
                </c:pt>
                <c:pt idx="5">
                  <c:v>8.7999999999999995E-2</c:v>
                </c:pt>
                <c:pt idx="6">
                  <c:v>0.02</c:v>
                </c:pt>
                <c:pt idx="7">
                  <c:v>0.61899999999999999</c:v>
                </c:pt>
                <c:pt idx="8">
                  <c:v>0.1</c:v>
                </c:pt>
                <c:pt idx="9">
                  <c:v>4.1666666666666664E-2</c:v>
                </c:pt>
                <c:pt idx="10">
                  <c:v>0.45833333333333331</c:v>
                </c:pt>
                <c:pt idx="11">
                  <c:v>0.5</c:v>
                </c:pt>
                <c:pt idx="12">
                  <c:v>8.3000000000000004E-2</c:v>
                </c:pt>
              </c:numCache>
            </c:numRef>
          </c:xVal>
          <c:yVal>
            <c:numRef>
              <c:f>Sheet2!$C$3:$C$15</c:f>
              <c:numCache>
                <c:formatCode>General</c:formatCode>
                <c:ptCount val="13"/>
                <c:pt idx="0">
                  <c:v>28846.153846153848</c:v>
                </c:pt>
                <c:pt idx="1">
                  <c:v>3173.2363636363639</c:v>
                </c:pt>
                <c:pt idx="2">
                  <c:v>24000</c:v>
                </c:pt>
                <c:pt idx="3">
                  <c:v>3135.6000000000004</c:v>
                </c:pt>
                <c:pt idx="4">
                  <c:v>4435.2</c:v>
                </c:pt>
                <c:pt idx="5">
                  <c:v>19636.363636363636</c:v>
                </c:pt>
                <c:pt idx="6">
                  <c:v>7200</c:v>
                </c:pt>
                <c:pt idx="7">
                  <c:v>12969.305331179321</c:v>
                </c:pt>
                <c:pt idx="8">
                  <c:v>3960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AD-487E-9560-FFC791BB8CA1}"/>
            </c:ext>
          </c:extLst>
        </c:ser>
        <c:ser>
          <c:idx val="1"/>
          <c:order val="1"/>
          <c:tx>
            <c:strRef>
              <c:f>Sheet2!$D$1:$D$2</c:f>
              <c:strCache>
                <c:ptCount val="2"/>
                <c:pt idx="0">
                  <c:v>Other</c:v>
                </c:pt>
              </c:strCache>
            </c:strRef>
          </c:tx>
          <c:spPr>
            <a:ln w="19050">
              <a:noFill/>
            </a:ln>
          </c:spPr>
          <c:dLbls>
            <c:dLbl>
              <c:idx val="9"/>
              <c:layout>
                <c:manualLayout>
                  <c:x val="-4.5690550363447581E-2"/>
                  <c:y val="4.859530395262531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Marietta adsorption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2AD-487E-9560-FFC791BB8CA1}"/>
                </c:ext>
              </c:extLst>
            </c:dLbl>
            <c:dLbl>
              <c:idx val="12"/>
              <c:layout>
                <c:manualLayout>
                  <c:x val="1.6666666666666666E-2"/>
                  <c:y val="-6.9444444444444531E-2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MOXIE scroll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2AD-487E-9560-FFC791BB8CA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Sheet2!$B$3:$B$15</c:f>
              <c:numCache>
                <c:formatCode>General</c:formatCode>
                <c:ptCount val="13"/>
                <c:pt idx="0">
                  <c:v>6.2399999999999997E-2</c:v>
                </c:pt>
                <c:pt idx="1">
                  <c:v>0.45833333333333331</c:v>
                </c:pt>
                <c:pt idx="2">
                  <c:v>0.06</c:v>
                </c:pt>
                <c:pt idx="3">
                  <c:v>1.2500000000000001E-2</c:v>
                </c:pt>
                <c:pt idx="4">
                  <c:v>0.5</c:v>
                </c:pt>
                <c:pt idx="5">
                  <c:v>8.7999999999999995E-2</c:v>
                </c:pt>
                <c:pt idx="6">
                  <c:v>0.02</c:v>
                </c:pt>
                <c:pt idx="7">
                  <c:v>0.61899999999999999</c:v>
                </c:pt>
                <c:pt idx="8">
                  <c:v>0.1</c:v>
                </c:pt>
                <c:pt idx="9">
                  <c:v>4.1666666666666664E-2</c:v>
                </c:pt>
                <c:pt idx="10">
                  <c:v>0.45833333333333331</c:v>
                </c:pt>
                <c:pt idx="11">
                  <c:v>0.5</c:v>
                </c:pt>
                <c:pt idx="12">
                  <c:v>8.3000000000000004E-2</c:v>
                </c:pt>
              </c:numCache>
            </c:numRef>
          </c:xVal>
          <c:yVal>
            <c:numRef>
              <c:f>Sheet2!$D$3:$D$15</c:f>
              <c:numCache>
                <c:formatCode>General</c:formatCode>
                <c:ptCount val="13"/>
                <c:pt idx="9">
                  <c:v>4320</c:v>
                </c:pt>
                <c:pt idx="10">
                  <c:v>5498.181818181818</c:v>
                </c:pt>
                <c:pt idx="11">
                  <c:v>12888</c:v>
                </c:pt>
                <c:pt idx="12">
                  <c:v>5204.8192771084332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2AD-487E-9560-FFC791BB8CA1}"/>
            </c:ext>
          </c:extLst>
        </c:ser>
        <c:ser>
          <c:idx val="2"/>
          <c:order val="2"/>
          <c:tx>
            <c:strRef>
              <c:f>Sheet2!$E$1</c:f>
              <c:strCache>
                <c:ptCount val="1"/>
                <c:pt idx="0">
                  <c:v>Cryocooler performance floor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trendline>
            <c:name>Cryocooler performance floor</c:name>
            <c:spPr>
              <a:ln w="22225">
                <a:solidFill>
                  <a:schemeClr val="accent5"/>
                </a:solidFill>
                <a:prstDash val="sysDash"/>
              </a:ln>
            </c:spPr>
            <c:trendlineType val="linear"/>
            <c:forward val="10"/>
            <c:intercept val="1195.99"/>
            <c:dispRSqr val="0"/>
            <c:dispEq val="0"/>
          </c:trendline>
          <c:xVal>
            <c:numRef>
              <c:f>Sheet2!$B$16:$B$17</c:f>
              <c:numCache>
                <c:formatCode>General</c:formatCode>
                <c:ptCount val="2"/>
                <c:pt idx="0">
                  <c:v>0.01</c:v>
                </c:pt>
                <c:pt idx="1">
                  <c:v>500</c:v>
                </c:pt>
              </c:numCache>
            </c:numRef>
          </c:xVal>
          <c:yVal>
            <c:numRef>
              <c:f>Sheet2!$E$16:$E$17</c:f>
              <c:numCache>
                <c:formatCode>General</c:formatCode>
                <c:ptCount val="2"/>
                <c:pt idx="0">
                  <c:v>1196</c:v>
                </c:pt>
                <c:pt idx="1">
                  <c:v>1196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2AD-487E-9560-FFC791BB8CA1}"/>
            </c:ext>
          </c:extLst>
        </c:ser>
        <c:ser>
          <c:idx val="3"/>
          <c:order val="3"/>
          <c:tx>
            <c:strRef>
              <c:f>Sheet2!$F$1</c:f>
              <c:strCache>
                <c:ptCount val="1"/>
                <c:pt idx="0">
                  <c:v>Enthalpy minimum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trendline>
            <c:name>Enthalpy floor</c:name>
            <c:spPr>
              <a:ln w="22225">
                <a:solidFill>
                  <a:srgbClr val="00B050"/>
                </a:solidFill>
                <a:prstDash val="sysDash"/>
              </a:ln>
            </c:spPr>
            <c:trendlineType val="linear"/>
            <c:intercept val="40.99"/>
            <c:dispRSqr val="0"/>
            <c:dispEq val="0"/>
          </c:trendline>
          <c:xVal>
            <c:numRef>
              <c:f>Sheet2!$B$18:$B$19</c:f>
              <c:numCache>
                <c:formatCode>General</c:formatCode>
                <c:ptCount val="2"/>
                <c:pt idx="0">
                  <c:v>0.01</c:v>
                </c:pt>
                <c:pt idx="1">
                  <c:v>500</c:v>
                </c:pt>
              </c:numCache>
            </c:numRef>
          </c:xVal>
          <c:yVal>
            <c:numRef>
              <c:f>Sheet2!$F$18:$F$19</c:f>
              <c:numCache>
                <c:formatCode>General</c:formatCode>
                <c:ptCount val="2"/>
                <c:pt idx="0">
                  <c:v>41</c:v>
                </c:pt>
                <c:pt idx="1">
                  <c:v>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E2AD-487E-9560-FFC791BB8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3125744"/>
        <c:axId val="1223125328"/>
      </c:scatterChart>
      <c:valAx>
        <c:axId val="1223125744"/>
        <c:scaling>
          <c:logBase val="10"/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10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Throughput</a:t>
                </a:r>
                <a:r>
                  <a:rPr lang="en-GB" baseline="0"/>
                  <a:t> (kg/hr)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3125328"/>
        <c:crosses val="autoZero"/>
        <c:crossBetween val="midCat"/>
        <c:minorUnit val="20"/>
      </c:valAx>
      <c:valAx>
        <c:axId val="1223125328"/>
        <c:scaling>
          <c:logBase val="10"/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10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Specific work (kJ/kg CO2)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3125744"/>
        <c:crosses val="autoZero"/>
        <c:crossBetween val="midCat"/>
      </c:valAx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ESM evolution</a:t>
            </a:r>
            <a:r>
              <a:rPr lang="en-GB" baseline="0"/>
              <a:t> with number of basin-hops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'Basin-hopping'!$E$46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'Basin-hopping'!$D$47:$D$51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'Basin-hopping'!$E$47:$E$51</c:f>
              <c:numCache>
                <c:formatCode>General</c:formatCode>
                <c:ptCount val="5"/>
                <c:pt idx="0">
                  <c:v>1.16470109800732</c:v>
                </c:pt>
                <c:pt idx="1">
                  <c:v>1.1378609190727937</c:v>
                </c:pt>
                <c:pt idx="2">
                  <c:v>1.0353802358682391</c:v>
                </c:pt>
                <c:pt idx="3">
                  <c:v>1.0073200488003253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3E-451B-93DE-91126A8B1B21}"/>
            </c:ext>
          </c:extLst>
        </c:ser>
        <c:ser>
          <c:idx val="2"/>
          <c:order val="1"/>
          <c:tx>
            <c:strRef>
              <c:f>'Basin-hopping'!$F$46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'Basin-hopping'!$D$47:$D$51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'Basin-hopping'!$F$47:$F$51</c:f>
              <c:numCache>
                <c:formatCode>General</c:formatCode>
                <c:ptCount val="5"/>
                <c:pt idx="0">
                  <c:v>1.1253769926755708</c:v>
                </c:pt>
                <c:pt idx="1">
                  <c:v>1.03446790176648</c:v>
                </c:pt>
                <c:pt idx="2">
                  <c:v>1.0211115898319689</c:v>
                </c:pt>
                <c:pt idx="3">
                  <c:v>1.046100818612667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03E-451B-93DE-91126A8B1B21}"/>
            </c:ext>
          </c:extLst>
        </c:ser>
        <c:ser>
          <c:idx val="3"/>
          <c:order val="2"/>
          <c:tx>
            <c:strRef>
              <c:f>'Basin-hopping'!$G$46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'Basin-hopping'!$D$47:$D$51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'Basin-hopping'!$G$47:$G$51</c:f>
              <c:numCache>
                <c:formatCode>General</c:formatCode>
                <c:ptCount val="5"/>
                <c:pt idx="0">
                  <c:v>5.6825528387898876</c:v>
                </c:pt>
                <c:pt idx="1">
                  <c:v>1.3311230832987981</c:v>
                </c:pt>
                <c:pt idx="2">
                  <c:v>1.0832987981765436</c:v>
                </c:pt>
                <c:pt idx="3">
                  <c:v>1.2826357231661831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03E-451B-93DE-91126A8B1B21}"/>
            </c:ext>
          </c:extLst>
        </c:ser>
        <c:ser>
          <c:idx val="4"/>
          <c:order val="3"/>
          <c:tx>
            <c:strRef>
              <c:f>'Basin-hopping'!$H$46</c:f>
              <c:strCache>
                <c:ptCount val="1"/>
                <c:pt idx="0">
                  <c:v>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'Basin-hopping'!$D$47:$D$51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'Basin-hopping'!$H$47:$H$51</c:f>
              <c:numCache>
                <c:formatCode>General</c:formatCode>
                <c:ptCount val="5"/>
                <c:pt idx="0">
                  <c:v>1.1089238845144358</c:v>
                </c:pt>
                <c:pt idx="1">
                  <c:v>0.99518810148731407</c:v>
                </c:pt>
                <c:pt idx="2">
                  <c:v>0.97331583552056</c:v>
                </c:pt>
                <c:pt idx="3">
                  <c:v>1.0236220472440944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03E-451B-93DE-91126A8B1B21}"/>
            </c:ext>
          </c:extLst>
        </c:ser>
        <c:ser>
          <c:idx val="5"/>
          <c:order val="4"/>
          <c:tx>
            <c:strRef>
              <c:f>'Basin-hopping'!$I$46</c:f>
              <c:strCache>
                <c:ptCount val="1"/>
                <c:pt idx="0">
                  <c:v>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'Basin-hopping'!$D$47:$D$51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'Basin-hopping'!$I$47:$I$51</c:f>
              <c:numCache>
                <c:formatCode>General</c:formatCode>
                <c:ptCount val="5"/>
                <c:pt idx="0">
                  <c:v>4.3718470301057764</c:v>
                </c:pt>
                <c:pt idx="1">
                  <c:v>1.0305126118795769</c:v>
                </c:pt>
                <c:pt idx="2">
                  <c:v>1.0276647681041498</c:v>
                </c:pt>
                <c:pt idx="3">
                  <c:v>1.0272579332790885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03E-451B-93DE-91126A8B1B21}"/>
            </c:ext>
          </c:extLst>
        </c:ser>
        <c:ser>
          <c:idx val="6"/>
          <c:order val="5"/>
          <c:tx>
            <c:strRef>
              <c:f>'Basin-hopping'!$J$46</c:f>
              <c:strCache>
                <c:ptCount val="1"/>
                <c:pt idx="0">
                  <c:v>F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'Basin-hopping'!$D$47:$D$51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'Basin-hopping'!$J$47:$J$51</c:f>
              <c:numCache>
                <c:formatCode>General</c:formatCode>
                <c:ptCount val="5"/>
                <c:pt idx="0">
                  <c:v>1.1405857740585774</c:v>
                </c:pt>
                <c:pt idx="1">
                  <c:v>1.0008368200836819</c:v>
                </c:pt>
                <c:pt idx="2">
                  <c:v>1.0276150627615062</c:v>
                </c:pt>
                <c:pt idx="3">
                  <c:v>1.000418410041841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03E-451B-93DE-91126A8B1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0319823"/>
        <c:axId val="700320655"/>
      </c:scatterChart>
      <c:valAx>
        <c:axId val="700319823"/>
        <c:scaling>
          <c:logBase val="10"/>
          <c:orientation val="minMax"/>
          <c:max val="2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0320655"/>
        <c:crosses val="autoZero"/>
        <c:crossBetween val="midCat"/>
      </c:valAx>
      <c:valAx>
        <c:axId val="700320655"/>
        <c:scaling>
          <c:orientation val="minMax"/>
          <c:max val="5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031982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Percent above</a:t>
            </a:r>
            <a:r>
              <a:rPr lang="en-GB" baseline="0"/>
              <a:t> 70% efficiency with number of basin-hops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'Basin-hopping'!$E$37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'Basin-hopping'!$D$38:$D$42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'Basin-hopping'!$E$38:$E$42</c:f>
              <c:numCache>
                <c:formatCode>General</c:formatCode>
                <c:ptCount val="5"/>
                <c:pt idx="0">
                  <c:v>40</c:v>
                </c:pt>
                <c:pt idx="1">
                  <c:v>50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51C-4053-B68A-D57EF798A07D}"/>
            </c:ext>
          </c:extLst>
        </c:ser>
        <c:ser>
          <c:idx val="1"/>
          <c:order val="1"/>
          <c:tx>
            <c:strRef>
              <c:f>'Basin-hopping'!$F$37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'Basin-hopping'!$D$38:$D$42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'Basin-hopping'!$F$38:$F$42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51C-4053-B68A-D57EF798A07D}"/>
            </c:ext>
          </c:extLst>
        </c:ser>
        <c:ser>
          <c:idx val="2"/>
          <c:order val="2"/>
          <c:tx>
            <c:strRef>
              <c:f>'Basin-hopping'!$G$37</c:f>
              <c:strCache>
                <c:ptCount val="1"/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'Basin-hopping'!$D$38:$D$42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'Basin-hopping'!$G$38:$G$42</c:f>
              <c:numCache>
                <c:formatCode>General</c:formatCode>
                <c:ptCount val="5"/>
                <c:pt idx="0">
                  <c:v>10</c:v>
                </c:pt>
                <c:pt idx="1">
                  <c:v>40</c:v>
                </c:pt>
                <c:pt idx="2">
                  <c:v>50</c:v>
                </c:pt>
                <c:pt idx="3">
                  <c:v>50</c:v>
                </c:pt>
                <c:pt idx="4">
                  <c:v>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51C-4053-B68A-D57EF798A07D}"/>
            </c:ext>
          </c:extLst>
        </c:ser>
        <c:ser>
          <c:idx val="3"/>
          <c:order val="3"/>
          <c:tx>
            <c:strRef>
              <c:f>'Basin-hopping'!$H$37</c:f>
              <c:strCache>
                <c:ptCount val="1"/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'Basin-hopping'!$D$38:$D$42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'Basin-hopping'!$H$38:$H$42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51C-4053-B68A-D57EF798A07D}"/>
            </c:ext>
          </c:extLst>
        </c:ser>
        <c:ser>
          <c:idx val="4"/>
          <c:order val="4"/>
          <c:tx>
            <c:strRef>
              <c:f>'Basin-hopping'!$I$37</c:f>
              <c:strCache>
                <c:ptCount val="1"/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'Basin-hopping'!$D$38:$D$42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'Basin-hopping'!$I$38:$I$42</c:f>
              <c:numCache>
                <c:formatCode>General</c:formatCode>
                <c:ptCount val="5"/>
                <c:pt idx="0">
                  <c:v>10</c:v>
                </c:pt>
                <c:pt idx="1">
                  <c:v>70</c:v>
                </c:pt>
                <c:pt idx="2">
                  <c:v>90</c:v>
                </c:pt>
                <c:pt idx="3">
                  <c:v>60</c:v>
                </c:pt>
                <c:pt idx="4">
                  <c:v>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51C-4053-B68A-D57EF798A07D}"/>
            </c:ext>
          </c:extLst>
        </c:ser>
        <c:ser>
          <c:idx val="5"/>
          <c:order val="5"/>
          <c:tx>
            <c:strRef>
              <c:f>'Basin-hopping'!$J$37</c:f>
              <c:strCache>
                <c:ptCount val="1"/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'Basin-hopping'!$D$38:$D$42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xVal>
          <c:yVal>
            <c:numRef>
              <c:f>'Basin-hopping'!$J$38:$J$42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51C-4053-B68A-D57EF798A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8307407"/>
        <c:axId val="718308239"/>
      </c:scatterChart>
      <c:valAx>
        <c:axId val="718307407"/>
        <c:scaling>
          <c:logBase val="10"/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308239"/>
        <c:crosses val="autoZero"/>
        <c:crossBetween val="midCat"/>
      </c:valAx>
      <c:valAx>
        <c:axId val="718308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3074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Optimisation time with number of basin-hops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'Basin-hopping'!$E$29</c:f>
              <c:strCache>
                <c:ptCount val="1"/>
                <c:pt idx="0">
                  <c:v>Time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'Basin-hopping'!$D$30:$D$35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</c:numCache>
            </c:numRef>
          </c:xVal>
          <c:yVal>
            <c:numRef>
              <c:f>'Basin-hopping'!$E$30:$E$35</c:f>
              <c:numCache>
                <c:formatCode>General</c:formatCode>
                <c:ptCount val="6"/>
                <c:pt idx="0">
                  <c:v>0.37883333333333336</c:v>
                </c:pt>
                <c:pt idx="1">
                  <c:v>0.53016666666666656</c:v>
                </c:pt>
                <c:pt idx="2">
                  <c:v>0.80366666666666653</c:v>
                </c:pt>
                <c:pt idx="3">
                  <c:v>0.94600000000000006</c:v>
                </c:pt>
                <c:pt idx="4">
                  <c:v>1.4416666666666667</c:v>
                </c:pt>
                <c:pt idx="5">
                  <c:v>3.1271666666666662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C5D-44EC-8C81-72E35B30ACAE}"/>
            </c:ext>
          </c:extLst>
        </c:ser>
        <c:ser>
          <c:idx val="1"/>
          <c:order val="1"/>
          <c:tx>
            <c:strRef>
              <c:f>'Basin-hopping'!$F$29</c:f>
              <c:strCache>
                <c:ptCount val="1"/>
                <c:pt idx="0">
                  <c:v>Time to reach 70% efficiency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'Basin-hopping'!$D$30:$D$35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  <c:pt idx="4">
                  <c:v>10</c:v>
                </c:pt>
                <c:pt idx="5">
                  <c:v>20</c:v>
                </c:pt>
              </c:numCache>
            </c:numRef>
          </c:xVal>
          <c:yVal>
            <c:numRef>
              <c:f>'Basin-hopping'!$F$30:$F$35</c:f>
              <c:numCache>
                <c:formatCode>General</c:formatCode>
                <c:ptCount val="6"/>
                <c:pt idx="0">
                  <c:v>1.5233333333333334</c:v>
                </c:pt>
                <c:pt idx="1">
                  <c:v>0.80319047619047623</c:v>
                </c:pt>
                <c:pt idx="2">
                  <c:v>1.1182356532356532</c:v>
                </c:pt>
                <c:pt idx="3">
                  <c:v>1.1239814814814815</c:v>
                </c:pt>
                <c:pt idx="4">
                  <c:v>1.8226666666666667</c:v>
                </c:pt>
                <c:pt idx="5">
                  <c:v>3.4065833333333333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5D-44EC-8C81-72E35B30AC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521183"/>
        <c:axId val="1325529087"/>
      </c:scatterChart>
      <c:valAx>
        <c:axId val="1325521183"/>
        <c:scaling>
          <c:logBase val="10"/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529087"/>
        <c:crosses val="autoZero"/>
        <c:crossBetween val="midCat"/>
      </c:valAx>
      <c:valAx>
        <c:axId val="1325529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5211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48-470A-A3A6-9DB3C971819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48-470A-A3A6-9DB3C971819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48-470A-A3A6-9DB3C971819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48-470A-A3A6-9DB3C971819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48-470A-A3A6-9DB3C971819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48-470A-A3A6-9DB3C971819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348-470A-A3A6-9DB3C971819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348-470A-A3A6-9DB3C971819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348-470A-A3A6-9DB3C971819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C348-470A-A3A6-9DB3C9718196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C348-470A-A3A6-9DB3C9718196}"/>
              </c:ext>
            </c:extLst>
          </c:dPt>
          <c:dLbls>
            <c:dLbl>
              <c:idx val="0"/>
              <c:layout>
                <c:manualLayout>
                  <c:x val="0.1257841682833124"/>
                  <c:y val="-1.7277545370996711E-2"/>
                </c:manualLayout>
              </c:layout>
              <c:tx>
                <c:rich>
                  <a:bodyPr rot="0" spcFirstLastPara="1" vertOverflow="overflow" horzOverflow="overflow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6FA9819-A9CD-46A3-83BD-B5F2534DC853}" type="CATEGORYNAME">
                      <a:rPr lang="en-US" sz="1600"/>
                      <a:pPr algn="l">
                        <a:defRPr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[CATEGORY NAME]</a:t>
                    </a:fld>
                    <a:r>
                      <a:rPr lang="en-US" sz="1600" baseline="0" dirty="0"/>
                      <a:t>
</a:t>
                    </a:r>
                    <a:fld id="{5F3FD30B-C239-4A96-9942-3FD926860D8D}" type="PERCENTAGE">
                      <a:rPr lang="en-US" sz="1600" baseline="0"/>
                      <a:pPr algn="l">
                        <a:defRPr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[PERCENTAGE]</a:t>
                    </a:fld>
                    <a:endParaRPr lang="en-US" sz="16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348-470A-A3A6-9DB3C9718196}"/>
                </c:ext>
              </c:extLst>
            </c:dLbl>
            <c:dLbl>
              <c:idx val="1"/>
              <c:layout>
                <c:manualLayout>
                  <c:x val="9.274753699265853E-2"/>
                  <c:y val="9.6549497756248645E-2"/>
                </c:manualLayout>
              </c:layout>
              <c:tx>
                <c:rich>
                  <a:bodyPr rot="0" spcFirstLastPara="1" vertOverflow="overflow" horzOverflow="overflow" vert="horz" wrap="square" lIns="38100" tIns="19050" rIns="38100" bIns="19050" anchor="ctr" anchorCtr="0">
                    <a:normAutofit/>
                  </a:bodyPr>
                  <a:lstStyle/>
                  <a:p>
                    <a:pPr algn="l"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CE6933E-0C46-4A01-91D6-12C7D502C227}" type="CATEGORYNAME">
                      <a:rPr lang="en-US" sz="1600"/>
                      <a:pPr algn="l">
                        <a:defRPr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[CATEGORY NAME]</a:t>
                    </a:fld>
                    <a:r>
                      <a:rPr lang="en-US" sz="1600" baseline="0" dirty="0"/>
                      <a:t>
</a:t>
                    </a:r>
                    <a:fld id="{1BCE63E7-4095-4F04-AFBE-09A25182B3E9}" type="PERCENTAGE">
                      <a:rPr lang="en-US" sz="1600" baseline="0"/>
                      <a:pPr algn="l">
                        <a:defRPr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[PERCENTAGE]</a:t>
                    </a:fld>
                    <a:endParaRPr lang="en-US" sz="16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0">
                  <a:normAutofit/>
                </a:bodyPr>
                <a:lstStyle/>
                <a:p>
                  <a:pPr algn="l"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318241469816272"/>
                      <c:h val="0.1119020320399440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348-470A-A3A6-9DB3C9718196}"/>
                </c:ext>
              </c:extLst>
            </c:dLbl>
            <c:dLbl>
              <c:idx val="2"/>
              <c:layout>
                <c:manualLayout>
                  <c:x val="4.6828740157480314E-2"/>
                  <c:y val="-1.349805383879047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348-470A-A3A6-9DB3C9718196}"/>
                </c:ext>
              </c:extLst>
            </c:dLbl>
            <c:dLbl>
              <c:idx val="3"/>
              <c:layout>
                <c:manualLayout>
                  <c:x val="-6.6513370611282305E-2"/>
                  <c:y val="8.05381148633940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0">
                  <a:spAutoFit/>
                </a:bodyPr>
                <a:lstStyle/>
                <a:p>
                  <a:pPr algn="r"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C348-470A-A3A6-9DB3C9718196}"/>
                </c:ext>
              </c:extLst>
            </c:dLbl>
            <c:dLbl>
              <c:idx val="4"/>
              <c:layout>
                <c:manualLayout>
                  <c:x val="-5.7947287839020124E-2"/>
                  <c:y val="0.1566361868642229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0">
                  <a:spAutoFit/>
                </a:bodyPr>
                <a:lstStyle/>
                <a:p>
                  <a:pPr algn="r"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C348-470A-A3A6-9DB3C9718196}"/>
                </c:ext>
              </c:extLst>
            </c:dLbl>
            <c:dLbl>
              <c:idx val="5"/>
              <c:layout>
                <c:manualLayout>
                  <c:x val="-8.7953421583171668E-2"/>
                  <c:y val="9.077718787492308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0">
                  <a:spAutoFit/>
                </a:bodyPr>
                <a:lstStyle/>
                <a:p>
                  <a:pPr algn="r"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C348-470A-A3A6-9DB3C9718196}"/>
                </c:ext>
              </c:extLst>
            </c:dLbl>
            <c:dLbl>
              <c:idx val="6"/>
              <c:layout>
                <c:manualLayout>
                  <c:x val="-8.7848482254935523E-2"/>
                  <c:y val="-1.75544922267386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0">
                  <a:spAutoFit/>
                </a:bodyPr>
                <a:lstStyle/>
                <a:p>
                  <a:pPr algn="r"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D-C348-470A-A3A6-9DB3C9718196}"/>
                </c:ext>
              </c:extLst>
            </c:dLbl>
            <c:dLbl>
              <c:idx val="7"/>
              <c:layout>
                <c:manualLayout>
                  <c:x val="-7.5534539160865763E-2"/>
                  <c:y val="-6.45742863852548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0">
                  <a:spAutoFit/>
                </a:bodyPr>
                <a:lstStyle/>
                <a:p>
                  <a:pPr algn="r"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F-C348-470A-A3A6-9DB3C9718196}"/>
                </c:ext>
              </c:extLst>
            </c:dLbl>
            <c:dLbl>
              <c:idx val="8"/>
              <c:layout>
                <c:manualLayout>
                  <c:x val="6.1001749781277342E-2"/>
                  <c:y val="-0.1135007524186400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348-470A-A3A6-9DB3C9718196}"/>
                </c:ext>
              </c:extLst>
            </c:dLbl>
            <c:dLbl>
              <c:idx val="9"/>
              <c:layout>
                <c:manualLayout>
                  <c:x val="0.12383401803035481"/>
                  <c:y val="6.1040385848560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3-C348-470A-A3A6-9DB3C9718196}"/>
                </c:ext>
              </c:extLst>
            </c:dLbl>
            <c:dLbl>
              <c:idx val="10"/>
              <c:layout>
                <c:manualLayout>
                  <c:x val="9.6832230210354045E-2"/>
                  <c:y val="-4.9592131860221961E-2"/>
                </c:manualLayout>
              </c:layout>
              <c:tx>
                <c:rich>
                  <a:bodyPr rot="0" spcFirstLastPara="1" vertOverflow="overflow" horzOverflow="overflow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68839C5-6142-4D23-B71A-AD3443999387}" type="CATEGORYNAME">
                      <a:rPr lang="en-US" sz="1600"/>
                      <a:pPr algn="l">
                        <a:defRPr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[CATEGORY NAME]</a:t>
                    </a:fld>
                    <a:r>
                      <a:rPr lang="en-US" sz="1600" baseline="0" dirty="0"/>
                      <a:t>
</a:t>
                    </a:r>
                    <a:fld id="{25D95E70-3707-42B8-A895-5236DB895A16}" type="PERCENTAGE">
                      <a:rPr lang="en-US" sz="1600" baseline="0"/>
                      <a:pPr algn="l">
                        <a:defRPr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[PERCENTAGE]</a:t>
                    </a:fld>
                    <a:endParaRPr lang="en-US" sz="16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6053140096618357"/>
                      <c:h val="6.643351735704713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5-C348-470A-A3A6-9DB3C97181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'Whole designs v2'!$A$36:$A$46</c:f>
              <c:strCache>
                <c:ptCount val="11"/>
                <c:pt idx="0">
                  <c:v>Axial compressor</c:v>
                </c:pt>
                <c:pt idx="1">
                  <c:v>Centrifugal compressor</c:v>
                </c:pt>
                <c:pt idx="2">
                  <c:v>HX weight</c:v>
                </c:pt>
                <c:pt idx="3">
                  <c:v>HX cooling</c:v>
                </c:pt>
                <c:pt idx="4">
                  <c:v>Condenser weight</c:v>
                </c:pt>
                <c:pt idx="5">
                  <c:v>Condenser cooling</c:v>
                </c:pt>
                <c:pt idx="6">
                  <c:v>Coolant pump weight</c:v>
                </c:pt>
                <c:pt idx="7">
                  <c:v>Coolant pump power</c:v>
                </c:pt>
                <c:pt idx="8">
                  <c:v>Motor weight</c:v>
                </c:pt>
                <c:pt idx="9">
                  <c:v>Motor power</c:v>
                </c:pt>
                <c:pt idx="10">
                  <c:v>Batteries</c:v>
                </c:pt>
              </c:strCache>
            </c:strRef>
          </c:cat>
          <c:val>
            <c:numRef>
              <c:f>'Whole designs v2'!$E$36:$E$46</c:f>
              <c:numCache>
                <c:formatCode>0.00</c:formatCode>
                <c:ptCount val="11"/>
                <c:pt idx="0">
                  <c:v>0.76</c:v>
                </c:pt>
                <c:pt idx="1">
                  <c:v>88.374999999999986</c:v>
                </c:pt>
                <c:pt idx="2">
                  <c:v>2445</c:v>
                </c:pt>
                <c:pt idx="3">
                  <c:v>2247.8896</c:v>
                </c:pt>
                <c:pt idx="4">
                  <c:v>394.16</c:v>
                </c:pt>
                <c:pt idx="5">
                  <c:v>438.02</c:v>
                </c:pt>
                <c:pt idx="6">
                  <c:v>12.686147186177759</c:v>
                </c:pt>
                <c:pt idx="7">
                  <c:v>645.9440249999999</c:v>
                </c:pt>
                <c:pt idx="8">
                  <c:v>14.852019341303773</c:v>
                </c:pt>
                <c:pt idx="9">
                  <c:v>3976.5849999999991</c:v>
                </c:pt>
                <c:pt idx="10">
                  <c:v>850.35486111111095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C348-470A-A3A6-9DB3C971819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1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="1"/>
              <a:t>ESM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C4-49E8-A142-33F511BB94D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C4-49E8-A142-33F511BB94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EC4-49E8-A142-33F511BB94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EC4-49E8-A142-33F511BB94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EC4-49E8-A142-33F511BB94D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EC4-49E8-A142-33F511BB94D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EC4-49E8-A142-33F511BB94D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EC4-49E8-A142-33F511BB94D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EC4-49E8-A142-33F511BB94D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EC4-49E8-A142-33F511BB94DC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FEC4-49E8-A142-33F511BB94DC}"/>
              </c:ext>
            </c:extLst>
          </c:dPt>
          <c:dLbls>
            <c:dLbl>
              <c:idx val="0"/>
              <c:layout>
                <c:manualLayout>
                  <c:x val="2.9103522924244341E-2"/>
                  <c:y val="-0.1792558978410779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C4-49E8-A142-33F511BB94DC}"/>
                </c:ext>
              </c:extLst>
            </c:dLbl>
            <c:dLbl>
              <c:idx val="1"/>
              <c:layout>
                <c:manualLayout>
                  <c:x val="9.2823558555486574E-2"/>
                  <c:y val="-5.170248783247808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C4-49E8-A142-33F511BB94DC}"/>
                </c:ext>
              </c:extLst>
            </c:dLbl>
            <c:dLbl>
              <c:idx val="2"/>
              <c:layout>
                <c:manualLayout>
                  <c:x val="9.0209420329618636E-2"/>
                  <c:y val="0.1359618581686828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C4-49E8-A142-33F511BB94DC}"/>
                </c:ext>
              </c:extLst>
            </c:dLbl>
            <c:dLbl>
              <c:idx val="3"/>
              <c:layout>
                <c:manualLayout>
                  <c:x val="0.13222076573510125"/>
                  <c:y val="1.0701565525540403E-1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C4-49E8-A142-33F511BB94DC}"/>
                </c:ext>
              </c:extLst>
            </c:dLbl>
            <c:dLbl>
              <c:idx val="4"/>
              <c:layout>
                <c:manualLayout>
                  <c:x val="7.677547426070519E-2"/>
                  <c:y val="2.64245158615578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C4-49E8-A142-33F511BB94DC}"/>
                </c:ext>
              </c:extLst>
            </c:dLbl>
            <c:dLbl>
              <c:idx val="5"/>
              <c:layout>
                <c:manualLayout>
                  <c:x val="-0.11331561815642612"/>
                  <c:y val="7.932816906241170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EC4-49E8-A142-33F511BB94DC}"/>
                </c:ext>
              </c:extLst>
            </c:dLbl>
            <c:dLbl>
              <c:idx val="6"/>
              <c:layout>
                <c:manualLayout>
                  <c:x val="-0.10189008982572831"/>
                  <c:y val="1.903215315845744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EC4-49E8-A142-33F511BB94DC}"/>
                </c:ext>
              </c:extLst>
            </c:dLbl>
            <c:dLbl>
              <c:idx val="7"/>
              <c:layout>
                <c:manualLayout>
                  <c:x val="-0.10780478527140629"/>
                  <c:y val="-0.1574666387713849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EC4-49E8-A142-33F511BB94DC}"/>
                </c:ext>
              </c:extLst>
            </c:dLbl>
            <c:dLbl>
              <c:idx val="8"/>
              <c:layout>
                <c:manualLayout>
                  <c:x val="-5.9574336038519048E-2"/>
                  <c:y val="-0.2813985031730469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EC4-49E8-A142-33F511BB94DC}"/>
                </c:ext>
              </c:extLst>
            </c:dLbl>
            <c:dLbl>
              <c:idx val="9"/>
              <c:layout>
                <c:manualLayout>
                  <c:x val="-2.5061867266591726E-2"/>
                  <c:y val="-4.5176995866417404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EC4-49E8-A142-33F511BB94DC}"/>
                </c:ext>
              </c:extLst>
            </c:dLbl>
            <c:dLbl>
              <c:idx val="10"/>
              <c:layout>
                <c:manualLayout>
                  <c:x val="4.8809248108692294E-3"/>
                  <c:y val="-0.2180196068427688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EC4-49E8-A142-33F511BB94D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'Whole designs v3'!$A$46:$A$56</c:f>
              <c:strCache>
                <c:ptCount val="11"/>
                <c:pt idx="0">
                  <c:v>Axial compressor</c:v>
                </c:pt>
                <c:pt idx="1">
                  <c:v>Centrifugal compressor</c:v>
                </c:pt>
                <c:pt idx="2">
                  <c:v>HX weight</c:v>
                </c:pt>
                <c:pt idx="3">
                  <c:v>HX cooling</c:v>
                </c:pt>
                <c:pt idx="4">
                  <c:v>Condenser weight</c:v>
                </c:pt>
                <c:pt idx="5">
                  <c:v>Condenser cooling</c:v>
                </c:pt>
                <c:pt idx="6">
                  <c:v>Coolant pump weight</c:v>
                </c:pt>
                <c:pt idx="7">
                  <c:v>Coolant pump power</c:v>
                </c:pt>
                <c:pt idx="8">
                  <c:v>Motor weight</c:v>
                </c:pt>
                <c:pt idx="9">
                  <c:v>Motor power</c:v>
                </c:pt>
                <c:pt idx="10">
                  <c:v>Batteries</c:v>
                </c:pt>
              </c:strCache>
            </c:strRef>
          </c:cat>
          <c:val>
            <c:numRef>
              <c:f>'Whole designs v3'!$E$46:$E$56</c:f>
              <c:numCache>
                <c:formatCode>0.00</c:formatCode>
                <c:ptCount val="11"/>
                <c:pt idx="0">
                  <c:v>0.76</c:v>
                </c:pt>
                <c:pt idx="1">
                  <c:v>97.440000000000012</c:v>
                </c:pt>
                <c:pt idx="2">
                  <c:v>96.677000000000007</c:v>
                </c:pt>
                <c:pt idx="3">
                  <c:v>2158.761</c:v>
                </c:pt>
                <c:pt idx="4">
                  <c:v>1.61</c:v>
                </c:pt>
                <c:pt idx="5">
                  <c:v>438.02</c:v>
                </c:pt>
                <c:pt idx="6">
                  <c:v>5.0054084837943345</c:v>
                </c:pt>
                <c:pt idx="7">
                  <c:v>0.65099874999999985</c:v>
                </c:pt>
                <c:pt idx="8">
                  <c:v>17.406667935682492</c:v>
                </c:pt>
                <c:pt idx="9">
                  <c:v>4470.0907499999985</c:v>
                </c:pt>
                <c:pt idx="10">
                  <c:v>822.43225694444413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FEC4-49E8-A142-33F511BB94D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1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Reynolds number efficiency scaling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'Whole designs v3 corrections'!$B$15</c:f>
              <c:strCache>
                <c:ptCount val="1"/>
                <c:pt idx="0">
                  <c:v>Flow coefficient scaling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'Whole designs v3 corrections'!$A$16:$A$25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'Whole designs v3 corrections'!$B$16:$B$25</c:f>
              <c:numCache>
                <c:formatCode>General</c:formatCode>
                <c:ptCount val="10"/>
                <c:pt idx="0">
                  <c:v>0.78724418865135348</c:v>
                </c:pt>
                <c:pt idx="1">
                  <c:v>0.82081385103773441</c:v>
                </c:pt>
                <c:pt idx="2">
                  <c:v>0.8377823740771515</c:v>
                </c:pt>
                <c:pt idx="3">
                  <c:v>0.86017802532018728</c:v>
                </c:pt>
                <c:pt idx="4">
                  <c:v>0.86699512542641322</c:v>
                </c:pt>
                <c:pt idx="5">
                  <c:v>0.87821270529368489</c:v>
                </c:pt>
                <c:pt idx="6">
                  <c:v>0.91040494909769532</c:v>
                </c:pt>
                <c:pt idx="7">
                  <c:v>1.6545279376552067</c:v>
                </c:pt>
                <c:pt idx="8">
                  <c:v>1.7558849235792122</c:v>
                </c:pt>
                <c:pt idx="9">
                  <c:v>1.9489298453910284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409-46F0-929D-08DD00796E72}"/>
            </c:ext>
          </c:extLst>
        </c:ser>
        <c:ser>
          <c:idx val="1"/>
          <c:order val="1"/>
          <c:tx>
            <c:strRef>
              <c:f>'Whole designs v3 corrections'!$C$15</c:f>
              <c:strCache>
                <c:ptCount val="1"/>
                <c:pt idx="0">
                  <c:v>Smyth and Miller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'Whole designs v3 corrections'!$A$16:$A$25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'Whole designs v3 corrections'!$C$16:$C$25</c:f>
              <c:numCache>
                <c:formatCode>General</c:formatCode>
                <c:ptCount val="10"/>
                <c:pt idx="0">
                  <c:v>0.82330000000000003</c:v>
                </c:pt>
                <c:pt idx="1">
                  <c:v>0.85099999999999998</c:v>
                </c:pt>
                <c:pt idx="2">
                  <c:v>0.86099999999999999</c:v>
                </c:pt>
                <c:pt idx="3">
                  <c:v>0.875</c:v>
                </c:pt>
                <c:pt idx="4">
                  <c:v>0.872</c:v>
                </c:pt>
                <c:pt idx="5">
                  <c:v>0.85499999999999998</c:v>
                </c:pt>
                <c:pt idx="6">
                  <c:v>0.84400000000000008</c:v>
                </c:pt>
                <c:pt idx="7">
                  <c:v>0.79900000000000004</c:v>
                </c:pt>
                <c:pt idx="8">
                  <c:v>0.84200000000000008</c:v>
                </c:pt>
                <c:pt idx="9">
                  <c:v>0.85799999999999998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409-46F0-929D-08DD00796E72}"/>
            </c:ext>
          </c:extLst>
        </c:ser>
        <c:ser>
          <c:idx val="2"/>
          <c:order val="2"/>
          <c:tx>
            <c:strRef>
              <c:f>'Whole designs v3 corrections'!$D$15</c:f>
              <c:strCache>
                <c:ptCount val="1"/>
                <c:pt idx="0">
                  <c:v>Power law scaling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'Whole designs v3 corrections'!$A$16:$A$25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'Whole designs v3 corrections'!$D$16:$D$25</c:f>
              <c:numCache>
                <c:formatCode>General</c:formatCode>
                <c:ptCount val="10"/>
                <c:pt idx="0">
                  <c:v>0.78275989782683453</c:v>
                </c:pt>
                <c:pt idx="1">
                  <c:v>0.82603259070356094</c:v>
                </c:pt>
                <c:pt idx="2">
                  <c:v>0.84545837946144198</c:v>
                </c:pt>
                <c:pt idx="3">
                  <c:v>0.86727741290358296</c:v>
                </c:pt>
                <c:pt idx="4">
                  <c:v>0.86973962033989705</c:v>
                </c:pt>
                <c:pt idx="5">
                  <c:v>0.86073007547769409</c:v>
                </c:pt>
                <c:pt idx="6">
                  <c:v>0.85911660785680277</c:v>
                </c:pt>
                <c:pt idx="7">
                  <c:v>0.84791472786023581</c:v>
                </c:pt>
                <c:pt idx="8">
                  <c:v>0.87721987784114031</c:v>
                </c:pt>
                <c:pt idx="9">
                  <c:v>0.88932997774049194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409-46F0-929D-08DD00796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903920"/>
        <c:axId val="524905584"/>
      </c:scatterChart>
      <c:valAx>
        <c:axId val="524903920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905584"/>
        <c:crosses val="autoZero"/>
        <c:crossBetween val="midCat"/>
      </c:valAx>
      <c:valAx>
        <c:axId val="524905584"/>
        <c:scaling>
          <c:orientation val="minMax"/>
          <c:max val="0.95000000000000007"/>
          <c:min val="0.7500000000000001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9039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2FE0B-6F4A-4F0D-AE3C-3F58E8733591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FE1D1-7919-46F9-92CF-27A87CCC8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91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83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863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903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79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376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71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790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49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401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416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58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Motivated in no small part by REL interview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03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Parallel plates:</a:t>
            </a:r>
          </a:p>
          <a:p>
            <a:r>
              <a:rPr lang="en-GB" dirty="0"/>
              <a:t>http://www.electronics-cooling.com/2003/05/estimating-parallel-plate-fin-heat-sink-pressure-drop/</a:t>
            </a:r>
          </a:p>
          <a:p>
            <a:r>
              <a:rPr lang="en-GB" dirty="0" err="1"/>
              <a:t>Cengel</a:t>
            </a:r>
            <a:r>
              <a:rPr lang="en-GB" dirty="0"/>
              <a:t>, page 437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559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034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FE1D1-7919-46F9-92CF-27A87CCC8AED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802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1284A-54DB-734D-A644-AA2227664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DDFE2-1CBC-1019-E594-4843A4FDC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611C8-07A4-406F-8325-4EC34970D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BEEA3-F26F-6E49-FB5C-34F91B4E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369F0-4583-4910-6620-051CAE2E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88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3E71-7C81-A875-668B-6E857C70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D0B9C-98E9-2941-B049-EA24417E3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4B84D-93F9-6D0E-9AB9-7B6A5D6F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5E213-19D4-D124-EA00-51262EEEE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F7F43-48B7-C59D-DAD9-134FFAB3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19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27428-ECD3-9A50-E356-3C3BAA435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DD24A-6B88-7ABF-23F7-F52658355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AB6DD-C6A8-2E29-9E4B-0CB5A38C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87F76-4F47-DD53-5111-E9497E03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11A30-BF15-4BFA-B778-D1E2DC24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42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9764-ED5B-C63D-475C-CC5A0AAE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1E845-2347-E071-8C72-73B8672ED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2D986-D40F-4272-4FBD-B17E7423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F1331-8E43-440B-CE84-CFFEA0B3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D84FF-CA1E-9F59-E57A-84A4C41F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00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3EF9-F0B4-EB7C-0403-67EF4B89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FFE87-DB65-E9C2-5DDB-60BFFD77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33FAD-3EA2-7FE9-4E35-30F7779F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F7CAB-79A8-D84B-50A8-9A2D1E2E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53709-C7C4-6466-B56B-6A7C4271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65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1BAE-9C32-1070-F1A0-45D42A2B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ACD47-4A3E-A8D7-FC28-EC271D7E2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D6F32-A365-C6AF-2224-094AA5334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C5F5E-59AB-633F-BE42-EDB2E171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CD1EF-8D86-7C4B-0714-E09CD83B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32E21-52C8-F175-A517-33D2EBC4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67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C4BE-61F4-290B-C687-5B561243C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8D28A-054D-B299-53CC-0125A9752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1F2E8-DFFD-050B-5E5B-D6DA1C582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5C188-7D4A-3794-1FAE-8A8063B94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F338A-1B74-0EF9-4F59-01529F63C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C28F62-76E1-9C68-50B0-7384D807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F67F44-F5D9-7D9C-A99F-911670367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F6825-4641-2B5A-29A6-3D22D216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6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08EE-F6F8-FBEE-05EC-4D30993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878E2-8752-B6EE-936F-E47B75614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BD444-DD41-7E8A-1E67-1537C6C7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0E3F-F85D-463A-3242-21670A3C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7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F0C5C-A70E-0D9C-A6E9-FCF23E82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1FDC6-AA60-E396-E0D8-386E3A528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1455E-DB96-658E-C7BA-3E406D2E1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4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B48E-2F48-7216-7CD6-A871272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DC6F-5764-569E-290C-96BEA20B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3A2F9-E970-1CF0-63BF-25BCA51F0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65E41-CFA6-9AE9-B2F0-C24F4AE5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C5549-6FDE-83FC-101A-AAF27B73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9C55D-284B-C62D-4936-15573027A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04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AD-D4EB-E09D-C859-04B10D40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3EAE1-797A-E4D9-4F0D-C8C5E5D20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8F9AE-FAE6-884B-D5A5-9E8E3EE53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F1A9B-54C7-D66C-8DCC-4D549F2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0159D-CAB3-DCB6-2C16-4DE09D32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95FA1-2FE1-06C8-BB34-60327977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60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91ED38-27DD-94BE-39DE-E4C3EE24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BBAE9-81BE-21F0-5449-C1382615A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8D7E9-7EEE-E5A1-B7B0-6834685CE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AEDED-C99E-4BBB-AD41-27BAD8F13B7C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39328-219A-1733-C173-2C85E8540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36545-6FF3-8408-F5C5-CC46727EF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889EE-C525-46D8-ABC4-6DB08E673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66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8481-296B-0292-E4B7-D6CA0FBB0E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Is mechanical compression suitable for atmospheric CO2 utilisation on Mars?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B0044-8073-8354-0B85-3F2945781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Sam Ross</a:t>
            </a:r>
          </a:p>
        </p:txBody>
      </p:sp>
    </p:spTree>
    <p:extLst>
      <p:ext uri="{BB962C8B-B14F-4D97-AF65-F5344CB8AC3E}">
        <p14:creationId xmlns:p14="http://schemas.microsoft.com/office/powerpoint/2010/main" val="1154848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7110-4DF8-CF7E-31B1-8AA102DE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 diagram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DCE8C-B35E-B5D7-B407-4CDBE8A50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Week M1 + M2</a:t>
            </a:r>
          </a:p>
        </p:txBody>
      </p:sp>
    </p:spTree>
    <p:extLst>
      <p:ext uri="{BB962C8B-B14F-4D97-AF65-F5344CB8AC3E}">
        <p14:creationId xmlns:p14="http://schemas.microsoft.com/office/powerpoint/2010/main" val="33501731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57DC-147C-C5C5-F63E-D62B48EB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#2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A7A13A-DC9B-35C4-1628-ACE01CAD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Moving pressure drop into the N-M optimiser doesn’t seem to be effective</a:t>
            </a:r>
          </a:p>
          <a:p>
            <a:r>
              <a:rPr lang="en-GB" dirty="0"/>
              <a:t>Solver always seems to encounter some kind of constraint</a:t>
            </a:r>
          </a:p>
          <a:p>
            <a:r>
              <a:rPr lang="en-GB" b="1" dirty="0"/>
              <a:t>Move pressure drop out of the optimiser</a:t>
            </a:r>
          </a:p>
          <a:p>
            <a:r>
              <a:rPr lang="en-GB" dirty="0"/>
              <a:t>Optimise with an input pressure drop, for a sweep of pressure drops</a:t>
            </a:r>
          </a:p>
          <a:p>
            <a:r>
              <a:rPr lang="en-GB" dirty="0"/>
              <a:t>Choose the lowest ESM</a:t>
            </a:r>
          </a:p>
          <a:p>
            <a:r>
              <a:rPr lang="en-GB" dirty="0"/>
              <a:t>Does necessarily involve some slowdown</a:t>
            </a:r>
          </a:p>
        </p:txBody>
      </p:sp>
    </p:spTree>
    <p:extLst>
      <p:ext uri="{BB962C8B-B14F-4D97-AF65-F5344CB8AC3E}">
        <p14:creationId xmlns:p14="http://schemas.microsoft.com/office/powerpoint/2010/main" val="15844452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211FC2-BD54-C75E-FE65-1C16BC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Optimiser field with and without pressure drop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7E81AE-AC6E-F151-FACB-234F72776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0" dirty="0"/>
              <a:t>Pressure drop calculated from parameters provided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0BEA67-9703-6F13-E45A-E7C258FFA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0" dirty="0"/>
              <a:t>Pressure drop given, penalty applied if doesn’t match target, no constraint, best of 20 pressure drops for overall ESM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F581A4F-E7E4-03AA-F5D8-8AFF41DEC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1175" y="2505075"/>
            <a:ext cx="4415012" cy="3684588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3742CFE-C682-A1D8-0C2A-01AEEAA1BB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52221" y="2505075"/>
            <a:ext cx="4423146" cy="3684588"/>
          </a:xfrm>
        </p:spPr>
      </p:pic>
    </p:spTree>
    <p:extLst>
      <p:ext uri="{BB962C8B-B14F-4D97-AF65-F5344CB8AC3E}">
        <p14:creationId xmlns:p14="http://schemas.microsoft.com/office/powerpoint/2010/main" val="24550986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0F7B-0B94-79AF-7361-5CE3107B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Only difference between these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24345-D67C-2BDA-7B00-3F84CAD18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Pressure drop in optimiser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084810-2CE9-5988-5920-CDF744F8C9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91526" y="2885770"/>
            <a:ext cx="3743847" cy="3334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8D87E-EAAD-17C8-5924-B9840FA86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b="0" dirty="0"/>
              <a:t>Pressure drop outside optimiser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BECE43-6027-A546-DCB9-2A7EE023DB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50111"/>
            <a:ext cx="5183188" cy="36908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0C4334-EE57-5096-0B77-2FB2A45E0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663821"/>
            <a:ext cx="5183188" cy="103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17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A4BF9A-0ACA-33F1-67AF-DF26E9C6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in efficiency maximisation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DA9B7-6C86-4055-3AB5-A6EB6FA3B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Bit of a side quest, but a question I’ve wanted to answer for a while</a:t>
            </a:r>
          </a:p>
          <a:p>
            <a:r>
              <a:rPr lang="en-GB" dirty="0"/>
              <a:t>Is it possible to make a truly isothermal compression machine?</a:t>
            </a:r>
          </a:p>
          <a:p>
            <a:r>
              <a:rPr lang="en-GB" dirty="0"/>
              <a:t>Temperature does not deviate from optimal line during compression process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F59ADE-3385-FD9D-3BD0-3C7D06252D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09043"/>
            <a:ext cx="5181600" cy="3984501"/>
          </a:xfrm>
        </p:spPr>
      </p:pic>
    </p:spTree>
    <p:extLst>
      <p:ext uri="{BB962C8B-B14F-4D97-AF65-F5344CB8AC3E}">
        <p14:creationId xmlns:p14="http://schemas.microsoft.com/office/powerpoint/2010/main" val="41012540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DB88-ACCD-8CCD-3947-B1C09FFC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3C76D4-C204-C085-1242-B0C43A338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Cylinder with cooled walls</a:t>
            </a:r>
          </a:p>
          <a:p>
            <a:r>
              <a:rPr lang="en-GB" dirty="0"/>
              <a:t>Piston speed causes fluid to move at </a:t>
            </a:r>
            <a:r>
              <a:rPr lang="en-GB" dirty="0" err="1"/>
              <a:t>Vpiston</a:t>
            </a:r>
            <a:r>
              <a:rPr lang="en-GB" dirty="0"/>
              <a:t>/2</a:t>
            </a:r>
          </a:p>
          <a:p>
            <a:r>
              <a:rPr lang="en-GB" dirty="0"/>
              <a:t>Fluid motion causes heat loss to walls</a:t>
            </a:r>
          </a:p>
          <a:p>
            <a:r>
              <a:rPr lang="en-GB" dirty="0"/>
              <a:t>Piston also causes compression</a:t>
            </a:r>
          </a:p>
          <a:p>
            <a:r>
              <a:rPr lang="en-GB" dirty="0"/>
              <a:t>Match compression rate to heat loss rate = isothermal compression!</a:t>
            </a:r>
          </a:p>
          <a:p>
            <a:r>
              <a:rPr lang="en-GB" dirty="0"/>
              <a:t>Clearly possible for an </a:t>
            </a:r>
            <a:r>
              <a:rPr lang="en-GB" dirty="0" err="1"/>
              <a:t>infinitestimal</a:t>
            </a:r>
            <a:r>
              <a:rPr lang="en-GB" dirty="0"/>
              <a:t> period</a:t>
            </a:r>
          </a:p>
          <a:p>
            <a:r>
              <a:rPr lang="en-GB" dirty="0"/>
              <a:t>Possible for continuous flow process? Or impossible</a:t>
            </a:r>
          </a:p>
        </p:txBody>
      </p:sp>
    </p:spTree>
    <p:extLst>
      <p:ext uri="{BB962C8B-B14F-4D97-AF65-F5344CB8AC3E}">
        <p14:creationId xmlns:p14="http://schemas.microsoft.com/office/powerpoint/2010/main" val="279690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2987-2CCB-2725-9F85-DCF3A2F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behaviour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D75C9A6-34AF-4B39-06A5-CCB94BCC14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38893" y="3267766"/>
            <a:ext cx="2248214" cy="1467055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1EDF35-89F8-528F-4DEE-90754E5F9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87101" y="1906052"/>
            <a:ext cx="3083798" cy="4190484"/>
          </a:xfrm>
        </p:spPr>
      </p:pic>
    </p:spTree>
    <p:extLst>
      <p:ext uri="{BB962C8B-B14F-4D97-AF65-F5344CB8AC3E}">
        <p14:creationId xmlns:p14="http://schemas.microsoft.com/office/powerpoint/2010/main" val="268789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AAA8-C0DC-454A-13BB-E91C7567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Governing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675B9-6561-62EF-C09A-F8DA372A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Length-diameter ratio of piston governed by speed of piston, temperature, heat transfer</a:t>
            </a:r>
          </a:p>
          <a:p>
            <a:pPr lvl="1"/>
            <a:r>
              <a:rPr lang="en-GB" dirty="0"/>
              <a:t>Role of </a:t>
            </a:r>
            <a:r>
              <a:rPr lang="en-GB" dirty="0">
                <a:sym typeface="Symbol" panose="05050102010706020507" pitchFamily="18" charset="2"/>
              </a:rPr>
              <a:t>t? Unclear</a:t>
            </a:r>
          </a:p>
          <a:p>
            <a:r>
              <a:rPr lang="en-GB" dirty="0">
                <a:sym typeface="Symbol" panose="05050102010706020507" pitchFamily="18" charset="2"/>
              </a:rPr>
              <a:t>For continuous compression, L must decrease continuously</a:t>
            </a:r>
          </a:p>
          <a:p>
            <a:r>
              <a:rPr lang="en-GB" dirty="0">
                <a:sym typeface="Symbol" panose="05050102010706020507" pitchFamily="18" charset="2"/>
              </a:rPr>
              <a:t>u is gas speed – piston speed is double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27ABB5-7FD9-AFF8-DE0D-AB1A138D39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2733" y="2853717"/>
            <a:ext cx="4740534" cy="2295154"/>
          </a:xfrm>
        </p:spPr>
      </p:pic>
    </p:spTree>
    <p:extLst>
      <p:ext uri="{BB962C8B-B14F-4D97-AF65-F5344CB8AC3E}">
        <p14:creationId xmlns:p14="http://schemas.microsoft.com/office/powerpoint/2010/main" val="28264393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9E29-B7E2-8C0A-7231-04B57D17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Calculation -</a:t>
            </a:r>
            <a:r>
              <a:rPr lang="en-GB" dirty="0">
                <a:sym typeface="Symbol" panose="05050102010706020507" pitchFamily="18" charset="2"/>
              </a:rPr>
              <a:t> t=0.1</a:t>
            </a:r>
            <a:endParaRPr lang="en-GB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E5DB45D-1CA1-DF2F-D8FF-0F27FBC035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70977"/>
            <a:ext cx="5181600" cy="4260633"/>
          </a:xfrm>
        </p:spPr>
      </p:pic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A6156031-AC77-D935-9351-29DFA69415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876415"/>
            <a:ext cx="5181600" cy="4249758"/>
          </a:xfrm>
        </p:spPr>
      </p:pic>
    </p:spTree>
    <p:extLst>
      <p:ext uri="{BB962C8B-B14F-4D97-AF65-F5344CB8AC3E}">
        <p14:creationId xmlns:p14="http://schemas.microsoft.com/office/powerpoint/2010/main" val="25827424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687A-3844-1061-E229-1C429512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4371C-8E1A-3E5E-780A-BE3CB752E1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Map of useful outputs</a:t>
            </a:r>
          </a:p>
          <a:p>
            <a:r>
              <a:rPr lang="en-GB" dirty="0"/>
              <a:t>Consider a mid-range system, around 1m in maximum length</a:t>
            </a:r>
          </a:p>
          <a:p>
            <a:r>
              <a:rPr lang="en-GB" dirty="0"/>
              <a:t>Starting at 221K, 10m/s</a:t>
            </a:r>
          </a:p>
          <a:p>
            <a:pPr lvl="1"/>
            <a:r>
              <a:rPr lang="en-GB" dirty="0"/>
              <a:t>Length is 1m</a:t>
            </a:r>
          </a:p>
          <a:p>
            <a:pPr lvl="1"/>
            <a:r>
              <a:rPr lang="en-GB" dirty="0"/>
              <a:t>Want a factor of 10 compression	Temperature of 247.5K</a:t>
            </a:r>
          </a:p>
          <a:p>
            <a:pPr lvl="1"/>
            <a:r>
              <a:rPr lang="en-GB" dirty="0"/>
              <a:t>Length should be &gt; 0.1m</a:t>
            </a:r>
          </a:p>
          <a:p>
            <a:r>
              <a:rPr lang="en-GB" dirty="0"/>
              <a:t>Speed must fall to &lt;1mm/s</a:t>
            </a:r>
          </a:p>
          <a:p>
            <a:pPr lvl="1"/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7FEBE23-8737-EE06-AEE6-E387619B6E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87442"/>
            <a:ext cx="5181600" cy="4227703"/>
          </a:xfrm>
        </p:spPr>
      </p:pic>
    </p:spTree>
    <p:extLst>
      <p:ext uri="{BB962C8B-B14F-4D97-AF65-F5344CB8AC3E}">
        <p14:creationId xmlns:p14="http://schemas.microsoft.com/office/powerpoint/2010/main" val="14525334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2253-8FA1-E183-8094-A175CF97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483F-504F-B173-A034-0B3F02C81D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Contours of constant length would have to be much shallower for isothermal compression to be effective</a:t>
            </a:r>
          </a:p>
          <a:p>
            <a:r>
              <a:rPr lang="en-GB" dirty="0"/>
              <a:t>Perhaps some very limited regions of effectiveness</a:t>
            </a:r>
          </a:p>
          <a:p>
            <a:r>
              <a:rPr lang="en-GB" dirty="0"/>
              <a:t>These are set by transition between flow regimes – unlikely to be reliable or repeatable</a:t>
            </a:r>
          </a:p>
          <a:p>
            <a:r>
              <a:rPr lang="en-GB" b="1" dirty="0"/>
              <a:t>Not a viable idea!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7592F7-A315-B95E-3532-AA87E3FD21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87442"/>
            <a:ext cx="5181600" cy="4227703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40A4BEE-CB6D-4651-5CC7-9ABAE858C6CE}"/>
              </a:ext>
            </a:extLst>
          </p:cNvPr>
          <p:cNvSpPr/>
          <p:nvPr/>
        </p:nvSpPr>
        <p:spPr>
          <a:xfrm>
            <a:off x="9138022" y="4201458"/>
            <a:ext cx="1332753" cy="12849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67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1EB3-2E2B-DFB2-F66E-439EA0E8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751C-AED4-4707-21E6-795CA7458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CoolProp</a:t>
            </a:r>
            <a:r>
              <a:rPr lang="en-GB" dirty="0"/>
              <a:t> Python interface</a:t>
            </a:r>
          </a:p>
          <a:p>
            <a:r>
              <a:rPr lang="en-GB" dirty="0"/>
              <a:t>Good at evaluating properties above triple point</a:t>
            </a:r>
          </a:p>
          <a:p>
            <a:r>
              <a:rPr lang="en-GB" dirty="0"/>
              <a:t>Reduced functionality below this point</a:t>
            </a:r>
          </a:p>
          <a:p>
            <a:pPr lvl="1"/>
            <a:r>
              <a:rPr lang="en-GB" dirty="0"/>
              <a:t>Phase must be forced to be gas</a:t>
            </a:r>
          </a:p>
          <a:p>
            <a:pPr lvl="1"/>
            <a:r>
              <a:rPr lang="en-GB" dirty="0"/>
              <a:t>Cannot do arbitrary property -&gt; property evaluations</a:t>
            </a:r>
          </a:p>
          <a:p>
            <a:r>
              <a:rPr lang="en-GB" dirty="0"/>
              <a:t>Evaluation near sublimation line: compare to literature</a:t>
            </a:r>
          </a:p>
          <a:p>
            <a:pPr lvl="1"/>
            <a:r>
              <a:rPr lang="en-GB" dirty="0" err="1"/>
              <a:t>Vukalovich</a:t>
            </a:r>
            <a:r>
              <a:rPr lang="en-GB" dirty="0"/>
              <a:t> and </a:t>
            </a:r>
            <a:r>
              <a:rPr lang="en-GB" dirty="0" err="1"/>
              <a:t>Altunin</a:t>
            </a:r>
            <a:r>
              <a:rPr lang="en-GB" dirty="0"/>
              <a:t>, </a:t>
            </a:r>
            <a:r>
              <a:rPr lang="en-GB" i="1" dirty="0"/>
              <a:t>Thermophysical Properties of Carbon Dioxide</a:t>
            </a:r>
          </a:p>
          <a:p>
            <a:pPr lvl="1"/>
            <a:r>
              <a:rPr lang="en-GB" dirty="0"/>
              <a:t>Enthalpy, entropy, density on sublimation line</a:t>
            </a:r>
          </a:p>
          <a:p>
            <a:pPr lvl="1"/>
            <a:r>
              <a:rPr lang="en-GB" dirty="0"/>
              <a:t>No equations of state for sub-triple behaviour</a:t>
            </a:r>
          </a:p>
        </p:txBody>
      </p:sp>
    </p:spTree>
    <p:extLst>
      <p:ext uri="{BB962C8B-B14F-4D97-AF65-F5344CB8AC3E}">
        <p14:creationId xmlns:p14="http://schemas.microsoft.com/office/powerpoint/2010/main" val="32784388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DBC291-12CC-6DEC-B617-8F56B90E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Documentation for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F7BBF1-D753-321A-9210-1937981A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written up</a:t>
            </a:r>
          </a:p>
          <a:p>
            <a:pPr lvl="1"/>
            <a:r>
              <a:rPr lang="en-GB" dirty="0"/>
              <a:t>121 individual equations!</a:t>
            </a:r>
          </a:p>
          <a:p>
            <a:r>
              <a:rPr lang="en-GB" dirty="0"/>
              <a:t>Found one significant mistake</a:t>
            </a:r>
          </a:p>
          <a:p>
            <a:r>
              <a:rPr lang="en-GB" dirty="0"/>
              <a:t>Thermal resistance calculation was messed up</a:t>
            </a:r>
          </a:p>
          <a:p>
            <a:r>
              <a:rPr lang="en-GB" dirty="0"/>
              <a:t>Finding resistance per length of tube, not per surface area</a:t>
            </a:r>
          </a:p>
          <a:p>
            <a:r>
              <a:rPr lang="en-GB" dirty="0"/>
              <a:t>Now fixed, heat exchangers perform much better</a:t>
            </a:r>
          </a:p>
        </p:txBody>
      </p:sp>
    </p:spTree>
    <p:extLst>
      <p:ext uri="{BB962C8B-B14F-4D97-AF65-F5344CB8AC3E}">
        <p14:creationId xmlns:p14="http://schemas.microsoft.com/office/powerpoint/2010/main" val="3531605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1AA1-360B-A558-01C1-9556BDF5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HX optimisation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25BD-F12B-4FDB-FE64-87FF4FD7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Lots of things tried, one approach stuck well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Start with a target pressure drop of 1%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an optimised heat exchanger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pressure drop is less than target and heat exchanger volume is less than a certain level -&gt; Accept!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Otherwise, multiply target pressure drop by 1.2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Repeat until target pressure drop is 25%</a:t>
            </a:r>
          </a:p>
          <a:p>
            <a:r>
              <a:rPr lang="en-GB" dirty="0"/>
              <a:t>Works really </a:t>
            </a:r>
            <a:r>
              <a:rPr lang="en-GB" dirty="0" err="1"/>
              <a:t>really</a:t>
            </a:r>
            <a:r>
              <a:rPr lang="en-GB" dirty="0"/>
              <a:t> well</a:t>
            </a:r>
          </a:p>
        </p:txBody>
      </p:sp>
    </p:spTree>
    <p:extLst>
      <p:ext uri="{BB962C8B-B14F-4D97-AF65-F5344CB8AC3E}">
        <p14:creationId xmlns:p14="http://schemas.microsoft.com/office/powerpoint/2010/main" val="3826294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6B3682-0E6A-BF00-D6D6-6BFDEEE9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 again – 27% ESM reduction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A82C35-E06E-30F9-A09F-F8BAAB71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45092"/>
          </a:xfrm>
        </p:spPr>
        <p:txBody>
          <a:bodyPr/>
          <a:lstStyle/>
          <a:p>
            <a:r>
              <a:rPr lang="en-GB" b="0" dirty="0"/>
              <a:t>Previous model, 7 HXs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2E93AF-8436-D175-497C-3B58B8CAF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45092"/>
          </a:xfrm>
        </p:spPr>
        <p:txBody>
          <a:bodyPr/>
          <a:lstStyle/>
          <a:p>
            <a:r>
              <a:rPr lang="en-GB" b="0" dirty="0"/>
              <a:t>New model, 10 HXs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235CC9EA-1848-21C8-2D93-F173C082263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59197482"/>
              </p:ext>
            </p:extLst>
          </p:nvPr>
        </p:nvGraphicFramePr>
        <p:xfrm>
          <a:off x="130174" y="2126255"/>
          <a:ext cx="5867401" cy="45021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22054">
                  <a:extLst>
                    <a:ext uri="{9D8B030D-6E8A-4147-A177-3AD203B41FA5}">
                      <a16:colId xmlns:a16="http://schemas.microsoft.com/office/drawing/2014/main" val="4191572363"/>
                    </a:ext>
                  </a:extLst>
                </a:gridCol>
                <a:gridCol w="803180">
                  <a:extLst>
                    <a:ext uri="{9D8B030D-6E8A-4147-A177-3AD203B41FA5}">
                      <a16:colId xmlns:a16="http://schemas.microsoft.com/office/drawing/2014/main" val="3323747610"/>
                    </a:ext>
                  </a:extLst>
                </a:gridCol>
                <a:gridCol w="849900">
                  <a:extLst>
                    <a:ext uri="{9D8B030D-6E8A-4147-A177-3AD203B41FA5}">
                      <a16:colId xmlns:a16="http://schemas.microsoft.com/office/drawing/2014/main" val="1698041960"/>
                    </a:ext>
                  </a:extLst>
                </a:gridCol>
                <a:gridCol w="896169">
                  <a:extLst>
                    <a:ext uri="{9D8B030D-6E8A-4147-A177-3AD203B41FA5}">
                      <a16:colId xmlns:a16="http://schemas.microsoft.com/office/drawing/2014/main" val="209926364"/>
                    </a:ext>
                  </a:extLst>
                </a:gridCol>
                <a:gridCol w="896098">
                  <a:extLst>
                    <a:ext uri="{9D8B030D-6E8A-4147-A177-3AD203B41FA5}">
                      <a16:colId xmlns:a16="http://schemas.microsoft.com/office/drawing/2014/main" val="417200058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ESM table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Cooling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ESM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0459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Axial compressor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6175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Centrifugal compressor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88.38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88.38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2788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2445.0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2445.00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0845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cooling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18577.6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2247.89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2517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Pre-condenser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394.16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394.16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53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Pre-condenser cooling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3620.0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438.02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6996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Coolant pump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12.69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12.69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8056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Coolant pump power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4277.8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645.94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0719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14.85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14.85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6965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power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26335.0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3976.59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6713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Batteries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850.35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850.35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56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2955.8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30612.8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22197.6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11114.6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763652"/>
                  </a:ext>
                </a:extLst>
              </a:tr>
            </a:tbl>
          </a:graphicData>
        </a:graphic>
      </p:graphicFrame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17BD8F15-5428-BFD9-47D1-1B15EE4A58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4546096"/>
              </p:ext>
            </p:extLst>
          </p:nvPr>
        </p:nvGraphicFramePr>
        <p:xfrm>
          <a:off x="6270625" y="2126255"/>
          <a:ext cx="5867401" cy="45021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22054">
                  <a:extLst>
                    <a:ext uri="{9D8B030D-6E8A-4147-A177-3AD203B41FA5}">
                      <a16:colId xmlns:a16="http://schemas.microsoft.com/office/drawing/2014/main" val="4191572363"/>
                    </a:ext>
                  </a:extLst>
                </a:gridCol>
                <a:gridCol w="803180">
                  <a:extLst>
                    <a:ext uri="{9D8B030D-6E8A-4147-A177-3AD203B41FA5}">
                      <a16:colId xmlns:a16="http://schemas.microsoft.com/office/drawing/2014/main" val="3323747610"/>
                    </a:ext>
                  </a:extLst>
                </a:gridCol>
                <a:gridCol w="849900">
                  <a:extLst>
                    <a:ext uri="{9D8B030D-6E8A-4147-A177-3AD203B41FA5}">
                      <a16:colId xmlns:a16="http://schemas.microsoft.com/office/drawing/2014/main" val="1698041960"/>
                    </a:ext>
                  </a:extLst>
                </a:gridCol>
                <a:gridCol w="896169">
                  <a:extLst>
                    <a:ext uri="{9D8B030D-6E8A-4147-A177-3AD203B41FA5}">
                      <a16:colId xmlns:a16="http://schemas.microsoft.com/office/drawing/2014/main" val="209926364"/>
                    </a:ext>
                  </a:extLst>
                </a:gridCol>
                <a:gridCol w="896098">
                  <a:extLst>
                    <a:ext uri="{9D8B030D-6E8A-4147-A177-3AD203B41FA5}">
                      <a16:colId xmlns:a16="http://schemas.microsoft.com/office/drawing/2014/main" val="417200058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ESM table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Cooling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ESM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0459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Axial compressor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6175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Centrifugal compressor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97.44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97.44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2788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0845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cooling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17841.0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2158.76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2517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Pre-condenser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53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Pre-condenser cooling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3620.0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438.02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6996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Coolant pump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5.01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5.01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8056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Coolant pump power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4.31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0719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17.41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17.41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6965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power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29603.3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4470.09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6713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Batteries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822.43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822.43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56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218.9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29607.6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21461.0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8108.9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763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7266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E2B9F4-E223-0DE7-8E06-B32D0416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of improved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3CC0DF-B5F2-DFDE-43CA-A27C4806C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/>
          </a:bodyPr>
          <a:lstStyle/>
          <a:p>
            <a:r>
              <a:rPr lang="en-GB" dirty="0"/>
              <a:t>Heat exchanger mass back to almost zero</a:t>
            </a:r>
          </a:p>
          <a:p>
            <a:r>
              <a:rPr lang="en-GB" dirty="0"/>
              <a:t>Physical compressor, HX, motor weight is now 2.7% of ESM</a:t>
            </a:r>
          </a:p>
          <a:p>
            <a:r>
              <a:rPr lang="en-GB" dirty="0"/>
              <a:t>Runtime is ~20 seconds!</a:t>
            </a:r>
          </a:p>
          <a:p>
            <a:r>
              <a:rPr lang="en-GB" dirty="0"/>
              <a:t>Approximate total system volume is just 0.804m3</a:t>
            </a:r>
          </a:p>
          <a:p>
            <a:pPr lvl="1"/>
            <a:r>
              <a:rPr lang="en-GB" dirty="0"/>
              <a:t>94% of this is heat exchangers</a:t>
            </a:r>
          </a:p>
          <a:p>
            <a:r>
              <a:rPr lang="en-GB" dirty="0"/>
              <a:t>Speed in heat exchangers is 1-10m/s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AB61A32-A2FC-4D44-84D7-60EC47AC7D8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2695109"/>
              </p:ext>
            </p:extLst>
          </p:nvPr>
        </p:nvGraphicFramePr>
        <p:xfrm>
          <a:off x="6172199" y="1825625"/>
          <a:ext cx="5703983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96357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1C8FB4-156C-3CCB-E116-55E8FE91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problem: small blade spans on radials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B99F5-A751-DDA6-B043-5D7A1D887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Radials still have &lt;1mm exit blade heights</a:t>
            </a:r>
          </a:p>
          <a:p>
            <a:r>
              <a:rPr lang="en-GB" dirty="0"/>
              <a:t>Might be possible to change optimisation goals and avoid these entirely</a:t>
            </a:r>
          </a:p>
          <a:p>
            <a:pPr lvl="1"/>
            <a:r>
              <a:rPr lang="en-GB" dirty="0"/>
              <a:t>Need a good model for efficiency reduction from this effect</a:t>
            </a:r>
          </a:p>
          <a:p>
            <a:r>
              <a:rPr lang="en-GB" dirty="0"/>
              <a:t>If not, more options exist</a:t>
            </a:r>
          </a:p>
          <a:p>
            <a:pPr lvl="1"/>
            <a:r>
              <a:rPr lang="en-GB" dirty="0"/>
              <a:t>Increase mass flow – currently running system for 5.5 hours, can reduce this</a:t>
            </a:r>
          </a:p>
          <a:p>
            <a:pPr lvl="1"/>
            <a:r>
              <a:rPr lang="en-GB" dirty="0"/>
              <a:t>Switch from radial to reciprocating scroll compressor</a:t>
            </a:r>
          </a:p>
          <a:p>
            <a:r>
              <a:rPr lang="en-GB" dirty="0"/>
              <a:t>MOXIE scroll: seems to have </a:t>
            </a:r>
            <a:r>
              <a:rPr lang="el-GR" dirty="0"/>
              <a:t>η</a:t>
            </a:r>
            <a:r>
              <a:rPr lang="en-GB" baseline="-25000" dirty="0"/>
              <a:t>p</a:t>
            </a:r>
            <a:r>
              <a:rPr lang="en-GB" dirty="0"/>
              <a:t> = 36%! Not great at all</a:t>
            </a:r>
          </a:p>
        </p:txBody>
      </p:sp>
    </p:spTree>
    <p:extLst>
      <p:ext uri="{BB962C8B-B14F-4D97-AF65-F5344CB8AC3E}">
        <p14:creationId xmlns:p14="http://schemas.microsoft.com/office/powerpoint/2010/main" val="1970190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3505-17FE-1AA5-37FC-166D711A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Casey and Robinson: different efficiency model for radial compressors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F96D-D906-3C1D-67CD-8988D27AB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5507" cy="4351338"/>
          </a:xfrm>
        </p:spPr>
        <p:txBody>
          <a:bodyPr>
            <a:normAutofit/>
          </a:bodyPr>
          <a:lstStyle/>
          <a:p>
            <a:r>
              <a:rPr lang="en-GB" dirty="0"/>
              <a:t>Defines an inlet total flow coefficient</a:t>
            </a:r>
          </a:p>
          <a:p>
            <a:r>
              <a:rPr lang="en-GB" dirty="0"/>
              <a:t>Finds a delta in efficiency from change in Reynolds from a reference value</a:t>
            </a:r>
          </a:p>
          <a:p>
            <a:r>
              <a:rPr lang="en-GB" dirty="0"/>
              <a:t>Scaling depends on inlet flow coefficient</a:t>
            </a:r>
          </a:p>
          <a:p>
            <a:r>
              <a:rPr lang="en-GB" dirty="0"/>
              <a:t>Sign convention such that efficiency drops with lower Reynolds</a:t>
            </a:r>
          </a:p>
          <a:p>
            <a:r>
              <a:rPr lang="en-GB" dirty="0"/>
              <a:t>Our system – Re varies from 0.36Re</a:t>
            </a:r>
            <a:r>
              <a:rPr lang="en-GB" baseline="-25000" dirty="0"/>
              <a:t>ref</a:t>
            </a:r>
            <a:r>
              <a:rPr lang="en-GB" dirty="0"/>
              <a:t> to 3.5Re</a:t>
            </a:r>
            <a:r>
              <a:rPr lang="en-GB" baseline="-25000" dirty="0"/>
              <a:t>ref</a:t>
            </a:r>
          </a:p>
          <a:p>
            <a:r>
              <a:rPr lang="en-GB" dirty="0"/>
              <a:t>Leads to unphysical +100% efficiency of smallest machines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0BAE4-D612-2224-6F90-C0856836C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56"/>
          <a:stretch/>
        </p:blipFill>
        <p:spPr>
          <a:xfrm>
            <a:off x="7762980" y="1469759"/>
            <a:ext cx="2972215" cy="850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75CC8-2313-533F-495D-A503DBE2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517" y="2347180"/>
            <a:ext cx="2133898" cy="84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641F2B-86C3-4E98-07E1-C43C4426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243" y="3285623"/>
            <a:ext cx="29817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971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44B4-13C1-5C4F-A7B5-902216AF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Alternative, simpler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9733-64B3-EEA2-89A4-F806B5232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Cruder power law scaling</a:t>
            </a:r>
          </a:p>
          <a:p>
            <a:r>
              <a:rPr lang="en-GB" dirty="0"/>
              <a:t>Predicts slightly than first method for larger machines, then sticks to reasonable values elsewhere</a:t>
            </a:r>
          </a:p>
          <a:p>
            <a:r>
              <a:rPr lang="en-GB" b="1" dirty="0"/>
              <a:t>Use lower of the two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5CB40-6A1A-2325-6B1F-4F7C8FD86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847" y="549788"/>
            <a:ext cx="3564871" cy="1066414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BFAC923-B310-65EF-7DB1-2C7ADC240C7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097739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607096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D221-8C24-9D9B-C1F1-09163794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corrections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DC87D-E677-0260-B4C6-DD506F48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addition: 0.3% drop in efficiency per 1% relative clearance</a:t>
            </a:r>
          </a:p>
          <a:p>
            <a:r>
              <a:rPr lang="en-GB" dirty="0"/>
              <a:t>Assume minimum clearance – 0.5mm? 1mm?</a:t>
            </a:r>
          </a:p>
          <a:p>
            <a:endParaRPr lang="en-GB" dirty="0"/>
          </a:p>
          <a:p>
            <a:r>
              <a:rPr lang="en-GB" dirty="0"/>
              <a:t>Exit circumferential Mach number correction – </a:t>
            </a:r>
            <a:r>
              <a:rPr lang="en-GB" dirty="0" err="1"/>
              <a:t>Rusch</a:t>
            </a:r>
            <a:r>
              <a:rPr lang="en-GB" dirty="0"/>
              <a:t> and Casey</a:t>
            </a:r>
          </a:p>
          <a:p>
            <a:r>
              <a:rPr lang="en-GB" dirty="0"/>
              <a:t>Corrects if M&gt;0.8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0F877-FC14-481A-1AB6-8A540D83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106" y="4001294"/>
            <a:ext cx="3660769" cy="18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022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5086-867C-9648-E25F-9203B1795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on current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D6351-E860-28AB-58DD-6C0DD2169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757705" cy="47305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Reynolds number would increases efficiency on later stages</a:t>
            </a:r>
          </a:p>
          <a:p>
            <a:r>
              <a:rPr lang="en-GB" dirty="0"/>
              <a:t>Tip gap drops efficiency substantially, as expected</a:t>
            </a:r>
          </a:p>
          <a:p>
            <a:r>
              <a:rPr lang="en-GB" dirty="0"/>
              <a:t>Reduction of 3-50% on each stage</a:t>
            </a:r>
          </a:p>
          <a:p>
            <a:r>
              <a:rPr lang="en-GB" dirty="0"/>
              <a:t>Smallest efficiency reduction in middle of system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D6EDE45-73CA-3E16-EB74-F733425B03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7421287"/>
              </p:ext>
            </p:extLst>
          </p:nvPr>
        </p:nvGraphicFramePr>
        <p:xfrm>
          <a:off x="4488328" y="1379810"/>
          <a:ext cx="7608041" cy="325653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7891">
                  <a:extLst>
                    <a:ext uri="{9D8B030D-6E8A-4147-A177-3AD203B41FA5}">
                      <a16:colId xmlns:a16="http://schemas.microsoft.com/office/drawing/2014/main" val="278262661"/>
                    </a:ext>
                  </a:extLst>
                </a:gridCol>
                <a:gridCol w="804529">
                  <a:extLst>
                    <a:ext uri="{9D8B030D-6E8A-4147-A177-3AD203B41FA5}">
                      <a16:colId xmlns:a16="http://schemas.microsoft.com/office/drawing/2014/main" val="3658514075"/>
                    </a:ext>
                  </a:extLst>
                </a:gridCol>
                <a:gridCol w="524693">
                  <a:extLst>
                    <a:ext uri="{9D8B030D-6E8A-4147-A177-3AD203B41FA5}">
                      <a16:colId xmlns:a16="http://schemas.microsoft.com/office/drawing/2014/main" val="503817703"/>
                    </a:ext>
                  </a:extLst>
                </a:gridCol>
                <a:gridCol w="599428">
                  <a:extLst>
                    <a:ext uri="{9D8B030D-6E8A-4147-A177-3AD203B41FA5}">
                      <a16:colId xmlns:a16="http://schemas.microsoft.com/office/drawing/2014/main" val="944252613"/>
                    </a:ext>
                  </a:extLst>
                </a:gridCol>
                <a:gridCol w="691451">
                  <a:extLst>
                    <a:ext uri="{9D8B030D-6E8A-4147-A177-3AD203B41FA5}">
                      <a16:colId xmlns:a16="http://schemas.microsoft.com/office/drawing/2014/main" val="3809668857"/>
                    </a:ext>
                  </a:extLst>
                </a:gridCol>
                <a:gridCol w="691451">
                  <a:extLst>
                    <a:ext uri="{9D8B030D-6E8A-4147-A177-3AD203B41FA5}">
                      <a16:colId xmlns:a16="http://schemas.microsoft.com/office/drawing/2014/main" val="616824902"/>
                    </a:ext>
                  </a:extLst>
                </a:gridCol>
                <a:gridCol w="691451">
                  <a:extLst>
                    <a:ext uri="{9D8B030D-6E8A-4147-A177-3AD203B41FA5}">
                      <a16:colId xmlns:a16="http://schemas.microsoft.com/office/drawing/2014/main" val="1300008697"/>
                    </a:ext>
                  </a:extLst>
                </a:gridCol>
                <a:gridCol w="691451">
                  <a:extLst>
                    <a:ext uri="{9D8B030D-6E8A-4147-A177-3AD203B41FA5}">
                      <a16:colId xmlns:a16="http://schemas.microsoft.com/office/drawing/2014/main" val="1796693070"/>
                    </a:ext>
                  </a:extLst>
                </a:gridCol>
                <a:gridCol w="715713">
                  <a:extLst>
                    <a:ext uri="{9D8B030D-6E8A-4147-A177-3AD203B41FA5}">
                      <a16:colId xmlns:a16="http://schemas.microsoft.com/office/drawing/2014/main" val="1746500274"/>
                    </a:ext>
                  </a:extLst>
                </a:gridCol>
                <a:gridCol w="687930">
                  <a:extLst>
                    <a:ext uri="{9D8B030D-6E8A-4147-A177-3AD203B41FA5}">
                      <a16:colId xmlns:a16="http://schemas.microsoft.com/office/drawing/2014/main" val="1906545626"/>
                    </a:ext>
                  </a:extLst>
                </a:gridCol>
                <a:gridCol w="752053">
                  <a:extLst>
                    <a:ext uri="{9D8B030D-6E8A-4147-A177-3AD203B41FA5}">
                      <a16:colId xmlns:a16="http://schemas.microsoft.com/office/drawing/2014/main" val="1097287317"/>
                    </a:ext>
                  </a:extLst>
                </a:gridCol>
              </a:tblGrid>
              <a:tr h="142269">
                <a:tc>
                  <a:txBody>
                    <a:bodyPr/>
                    <a:lstStyle/>
                    <a:p>
                      <a:pPr algn="l" fontAlgn="b"/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Reynolds number scaling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Tip clearance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extLst>
                  <a:ext uri="{0D108BD9-81ED-4DB2-BD59-A6C34878D82A}">
                    <a16:rowId xmlns:a16="http://schemas.microsoft.com/office/drawing/2014/main" val="2690613707"/>
                  </a:ext>
                </a:extLst>
              </a:tr>
              <a:tr h="426808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Machine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Smyth </a:t>
                      </a:r>
                      <a:r>
                        <a:rPr lang="el-GR" sz="1600" dirty="0"/>
                        <a:t>η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 t1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Inlet Re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 scaling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law scaling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</a:t>
                      </a:r>
                      <a:r>
                        <a:rPr lang="el-GR" sz="1600" dirty="0"/>
                        <a:t>η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 gap (mm)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Ratio (%)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Change in </a:t>
                      </a:r>
                      <a:r>
                        <a:rPr lang="el-GR" sz="1600" dirty="0"/>
                        <a:t>η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new </a:t>
                      </a:r>
                      <a:r>
                        <a:rPr lang="el-GR" sz="1600" dirty="0"/>
                        <a:t>η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95824046"/>
                  </a:ext>
                </a:extLst>
              </a:tr>
              <a:tr h="142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Radial 1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0.331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53404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78.72%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78.28%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78.28%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22.6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-0.66%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1" u="none" strike="noStrike" dirty="0">
                          <a:effectLst/>
                        </a:rPr>
                        <a:t>77.61%</a:t>
                      </a:r>
                      <a:endParaRPr lang="en-GB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extLst>
                  <a:ext uri="{0D108BD9-81ED-4DB2-BD59-A6C34878D82A}">
                    <a16:rowId xmlns:a16="http://schemas.microsoft.com/office/drawing/2014/main" val="3021129993"/>
                  </a:ext>
                </a:extLst>
              </a:tr>
              <a:tr h="142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Radial 2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0.331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69133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82.08%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82.60%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82.08%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6.35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-2.36%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1" u="none" strike="noStrike">
                          <a:effectLst/>
                        </a:rPr>
                        <a:t>79.72%</a:t>
                      </a:r>
                      <a:endParaRPr lang="en-GB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extLst>
                  <a:ext uri="{0D108BD9-81ED-4DB2-BD59-A6C34878D82A}">
                    <a16:rowId xmlns:a16="http://schemas.microsoft.com/office/drawing/2014/main" val="208626065"/>
                  </a:ext>
                </a:extLst>
              </a:tr>
              <a:tr h="142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Radial 3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0.308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88295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83.78%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84.55%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83.78%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12.6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-1.19%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1" u="none" strike="noStrike">
                          <a:effectLst/>
                        </a:rPr>
                        <a:t>82.59%</a:t>
                      </a:r>
                      <a:endParaRPr lang="en-GB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extLst>
                  <a:ext uri="{0D108BD9-81ED-4DB2-BD59-A6C34878D82A}">
                    <a16:rowId xmlns:a16="http://schemas.microsoft.com/office/drawing/2014/main" val="4020177006"/>
                  </a:ext>
                </a:extLst>
              </a:tr>
              <a:tr h="142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Radial 4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0.274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111152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86.02%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86.73%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86.02%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8.17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-1.84%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1" u="none" strike="noStrike" dirty="0">
                          <a:effectLst/>
                        </a:rPr>
                        <a:t>84.18%</a:t>
                      </a:r>
                      <a:endParaRPr lang="en-GB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extLst>
                  <a:ext uri="{0D108BD9-81ED-4DB2-BD59-A6C34878D82A}">
                    <a16:rowId xmlns:a16="http://schemas.microsoft.com/office/drawing/2014/main" val="3358926200"/>
                  </a:ext>
                </a:extLst>
              </a:tr>
              <a:tr h="142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Radial 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0.203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137429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86.70%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86.97%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86.70%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5.33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-2.81%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1" u="none" strike="noStrike">
                          <a:effectLst/>
                        </a:rPr>
                        <a:t>83.89%</a:t>
                      </a:r>
                      <a:endParaRPr lang="en-GB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extLst>
                  <a:ext uri="{0D108BD9-81ED-4DB2-BD59-A6C34878D82A}">
                    <a16:rowId xmlns:a16="http://schemas.microsoft.com/office/drawing/2014/main" val="676665688"/>
                  </a:ext>
                </a:extLst>
              </a:tr>
              <a:tr h="142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Radial 6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0.035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183504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87.82%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86.07%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86.07%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3.15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-4.76%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1" u="none" strike="noStrike">
                          <a:effectLst/>
                        </a:rPr>
                        <a:t>81.31%</a:t>
                      </a:r>
                      <a:endParaRPr lang="en-GB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extLst>
                  <a:ext uri="{0D108BD9-81ED-4DB2-BD59-A6C34878D82A}">
                    <a16:rowId xmlns:a16="http://schemas.microsoft.com/office/drawing/2014/main" val="1976606597"/>
                  </a:ext>
                </a:extLst>
              </a:tr>
              <a:tr h="142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Radial 7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0.038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249698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91.04%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85.91%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85.91%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1.73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-8.67%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1" u="none" strike="noStrike">
                          <a:effectLst/>
                        </a:rPr>
                        <a:t>77.24%</a:t>
                      </a:r>
                      <a:endParaRPr lang="en-GB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extLst>
                  <a:ext uri="{0D108BD9-81ED-4DB2-BD59-A6C34878D82A}">
                    <a16:rowId xmlns:a16="http://schemas.microsoft.com/office/drawing/2014/main" val="176641097"/>
                  </a:ext>
                </a:extLst>
              </a:tr>
              <a:tr h="142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Radial 8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0.006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604833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165.45%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84.79%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84.79%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0.936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53.42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-16.03%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1" u="none" strike="noStrike" dirty="0">
                          <a:effectLst/>
                        </a:rPr>
                        <a:t>68.77%</a:t>
                      </a:r>
                      <a:endParaRPr lang="en-GB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extLst>
                  <a:ext uri="{0D108BD9-81ED-4DB2-BD59-A6C34878D82A}">
                    <a16:rowId xmlns:a16="http://schemas.microsoft.com/office/drawing/2014/main" val="2430265090"/>
                  </a:ext>
                </a:extLst>
              </a:tr>
              <a:tr h="142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Radial 9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0.004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529342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175.59%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87.72%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87.72%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0.504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99.21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-29.76%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1" u="none" strike="noStrike" dirty="0">
                          <a:effectLst/>
                        </a:rPr>
                        <a:t>57.96%</a:t>
                      </a:r>
                      <a:endParaRPr lang="en-GB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885819"/>
                  </a:ext>
                </a:extLst>
              </a:tr>
              <a:tr h="142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Radial 10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0.003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521655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194.89%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88.93%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88.93%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0.274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182.5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-54.74%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1" u="none" strike="noStrike" dirty="0">
                          <a:effectLst/>
                        </a:rPr>
                        <a:t>34.19%</a:t>
                      </a:r>
                      <a:endParaRPr lang="en-GB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44" marR="3744" marT="3744" marB="0" anchor="b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53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2130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C4FA-0CA1-5AC5-AF96-0DFA3437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efficiency corrections to optimiser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51AF5-9131-5E8D-E8A3-2495E1CEB4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Optimiser doesn’t seem to avoid low-efficiency areas</a:t>
            </a:r>
          </a:p>
          <a:p>
            <a:r>
              <a:rPr lang="en-GB" dirty="0"/>
              <a:t>Last stage efficiency is still 35%</a:t>
            </a:r>
          </a:p>
          <a:p>
            <a:r>
              <a:rPr lang="en-GB" dirty="0"/>
              <a:t>Including Mach number correction seems to break solver</a:t>
            </a:r>
          </a:p>
          <a:p>
            <a:r>
              <a:rPr lang="en-GB" dirty="0"/>
              <a:t>Returns values where inlet radius &gt; outlet radius</a:t>
            </a:r>
          </a:p>
          <a:p>
            <a:r>
              <a:rPr lang="en-GB" dirty="0"/>
              <a:t>Not sure why this is occurring, will investigate more</a:t>
            </a:r>
          </a:p>
          <a:p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794B4C-9A9C-D9EF-23AA-DD94D665A33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58260791"/>
              </p:ext>
            </p:extLst>
          </p:nvPr>
        </p:nvGraphicFramePr>
        <p:xfrm>
          <a:off x="6019800" y="1825625"/>
          <a:ext cx="5963026" cy="357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5776">
                  <a:extLst>
                    <a:ext uri="{9D8B030D-6E8A-4147-A177-3AD203B41FA5}">
                      <a16:colId xmlns:a16="http://schemas.microsoft.com/office/drawing/2014/main" val="3564525753"/>
                    </a:ext>
                  </a:extLst>
                </a:gridCol>
                <a:gridCol w="1392518">
                  <a:extLst>
                    <a:ext uri="{9D8B030D-6E8A-4147-A177-3AD203B41FA5}">
                      <a16:colId xmlns:a16="http://schemas.microsoft.com/office/drawing/2014/main" val="1204192280"/>
                    </a:ext>
                  </a:extLst>
                </a:gridCol>
                <a:gridCol w="1278965">
                  <a:extLst>
                    <a:ext uri="{9D8B030D-6E8A-4147-A177-3AD203B41FA5}">
                      <a16:colId xmlns:a16="http://schemas.microsoft.com/office/drawing/2014/main" val="2511587495"/>
                    </a:ext>
                  </a:extLst>
                </a:gridCol>
                <a:gridCol w="1075767">
                  <a:extLst>
                    <a:ext uri="{9D8B030D-6E8A-4147-A177-3AD203B41FA5}">
                      <a16:colId xmlns:a16="http://schemas.microsoft.com/office/drawing/2014/main" val="3498814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compression energy (kW)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compressor weight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Average efficiency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13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97.44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8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Reynolds and tip gap after optimisation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72.75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89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Reynolds correction in optimiser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104.97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tip gap correction in optimiser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139.20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07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Mach correction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GB" dirty="0"/>
                        <a:t>Solver breaks! Returns nan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806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32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B958-643F-4093-13EC-58870ECC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Sublimation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27E66-F7FF-EF61-E297-5C393C3C8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964" y="1838164"/>
            <a:ext cx="8450072" cy="4326260"/>
          </a:xfrm>
        </p:spPr>
      </p:pic>
    </p:spTree>
    <p:extLst>
      <p:ext uri="{BB962C8B-B14F-4D97-AF65-F5344CB8AC3E}">
        <p14:creationId xmlns:p14="http://schemas.microsoft.com/office/powerpoint/2010/main" val="14182501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5FE-F98D-652F-A04E-BA3FCB61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Very high level parameter optimisation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18927-6D8E-5223-C932-D82DB3525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Energy usage per day (kWh)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A48004-B555-B799-3864-2AA855874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Equivalent system mass (kg-e)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7EAF0C0-444A-B1B0-14E0-2582BB8E28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80413" y="3417513"/>
            <a:ext cx="5166762" cy="1859712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5872AA3-C14F-B528-B0B1-5CB435619E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5300" y="3417513"/>
            <a:ext cx="5166762" cy="18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432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F8213-480B-7D07-B65A-15FEDCD9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from VHLP optimisation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6F058A-B67C-4F29-7838-A020528B5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6187"/>
          </a:xfrm>
        </p:spPr>
        <p:txBody>
          <a:bodyPr>
            <a:normAutofit/>
          </a:bodyPr>
          <a:lstStyle/>
          <a:p>
            <a:r>
              <a:rPr lang="en-GB" dirty="0"/>
              <a:t>General behaviour is exactly as expected</a:t>
            </a:r>
          </a:p>
          <a:p>
            <a:pPr lvl="1"/>
            <a:r>
              <a:rPr lang="en-GB" dirty="0"/>
              <a:t>Decreasing mass flow decreases average efficiency, increases energy</a:t>
            </a:r>
          </a:p>
          <a:p>
            <a:pPr lvl="2"/>
            <a:r>
              <a:rPr lang="en-GB" dirty="0"/>
              <a:t>Some radial rotors hitting a 1% efficiency floor!</a:t>
            </a:r>
          </a:p>
          <a:p>
            <a:pPr lvl="1"/>
            <a:r>
              <a:rPr lang="en-GB" dirty="0"/>
              <a:t>Increasing stage number reduces energy – but HX pressure drop limits this</a:t>
            </a:r>
          </a:p>
          <a:p>
            <a:r>
              <a:rPr lang="en-GB" dirty="0"/>
              <a:t>HX optimiser is still not working</a:t>
            </a:r>
          </a:p>
          <a:p>
            <a:pPr lvl="1"/>
            <a:r>
              <a:rPr lang="en-GB" dirty="0"/>
              <a:t>Every Nth optimisation will run off, produce something with &gt;30% pressure drop</a:t>
            </a:r>
          </a:p>
          <a:p>
            <a:pPr lvl="1"/>
            <a:r>
              <a:rPr lang="en-GB" dirty="0"/>
              <a:t>More of a problem for low delta T, high mass flow heat exchangers – not sure why</a:t>
            </a:r>
          </a:p>
          <a:p>
            <a:pPr lvl="1"/>
            <a:r>
              <a:rPr lang="en-GB" dirty="0"/>
              <a:t>Will explore </a:t>
            </a:r>
            <a:r>
              <a:rPr lang="en-GB"/>
              <a:t>analytic optimum-finding next</a:t>
            </a:r>
            <a:endParaRPr lang="en-GB" dirty="0"/>
          </a:p>
          <a:p>
            <a:r>
              <a:rPr lang="en-GB" dirty="0"/>
              <a:t>Need to iterate a few times to dial in the correct output pressure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3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BD8D-7630-2679-743A-8B2F9D9F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for building Ts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3CDE0-1D30-EBFD-E7D9-BF2C7EF619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Direct evaluation on gridlines</a:t>
            </a:r>
          </a:p>
          <a:p>
            <a:r>
              <a:rPr lang="en-GB" dirty="0"/>
              <a:t>Evaluate h(T,s) and p(T,s)</a:t>
            </a:r>
          </a:p>
          <a:p>
            <a:r>
              <a:rPr lang="en-GB" dirty="0"/>
              <a:t>Effective and quick to evaluate</a:t>
            </a:r>
          </a:p>
          <a:p>
            <a:r>
              <a:rPr lang="en-GB" dirty="0"/>
              <a:t>Limited range </a:t>
            </a:r>
          </a:p>
          <a:p>
            <a:pPr lvl="1"/>
            <a:r>
              <a:rPr lang="en-GB" dirty="0"/>
              <a:t>Above triple point temperature only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E0C11-0688-84D5-96E8-AE26CF269D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Reverse evaluation, interpolation</a:t>
            </a:r>
          </a:p>
          <a:p>
            <a:r>
              <a:rPr lang="en-GB" dirty="0"/>
              <a:t>Evaluate s(T, p) and h(T, p)</a:t>
            </a:r>
          </a:p>
          <a:p>
            <a:r>
              <a:rPr lang="en-GB" dirty="0"/>
              <a:t>Invert and interpolate p(s) and h(s) at each value of T</a:t>
            </a:r>
          </a:p>
          <a:p>
            <a:r>
              <a:rPr lang="en-GB" dirty="0"/>
              <a:t>Slow, breaks down below sublimation line</a:t>
            </a:r>
          </a:p>
          <a:p>
            <a:r>
              <a:rPr lang="en-GB" dirty="0"/>
              <a:t>Can produce a value across entire range</a:t>
            </a:r>
          </a:p>
          <a:p>
            <a:pPr lvl="1"/>
            <a:r>
              <a:rPr lang="en-GB" dirty="0"/>
              <a:t>Not always physical</a:t>
            </a:r>
          </a:p>
        </p:txBody>
      </p:sp>
    </p:spTree>
    <p:extLst>
      <p:ext uri="{BB962C8B-B14F-4D97-AF65-F5344CB8AC3E}">
        <p14:creationId xmlns:p14="http://schemas.microsoft.com/office/powerpoint/2010/main" val="222714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7F0B-6F53-35AD-8B85-C51D2418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 of each method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91E396-7EEB-B5E5-7625-9F310B596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Direct evaluation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991862-6839-A7DF-E7C3-AAE2199C00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0" r="8060"/>
          <a:stretch/>
        </p:blipFill>
        <p:spPr>
          <a:xfrm>
            <a:off x="633786" y="2681831"/>
            <a:ext cx="5519854" cy="336916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B7AA53-4D74-DD2F-1CF5-C3BD2089B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b="0" dirty="0"/>
              <a:t>Reverse evaluation and interpolation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374915-9846-A0A6-B8FE-0F1E80C44D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r="7242"/>
          <a:stretch/>
        </p:blipFill>
        <p:spPr>
          <a:xfrm>
            <a:off x="6093288" y="2681831"/>
            <a:ext cx="5319992" cy="3369166"/>
          </a:xfrm>
        </p:spPr>
      </p:pic>
    </p:spTree>
    <p:extLst>
      <p:ext uri="{BB962C8B-B14F-4D97-AF65-F5344CB8AC3E}">
        <p14:creationId xmlns:p14="http://schemas.microsoft.com/office/powerpoint/2010/main" val="217062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FDB58-5C4C-A7C3-95E8-CE0793BA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B05C4-4142-0DF3-0C1A-94A05AD4A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" r="8636"/>
          <a:stretch/>
        </p:blipFill>
        <p:spPr>
          <a:xfrm>
            <a:off x="1596637" y="1294888"/>
            <a:ext cx="8914856" cy="5517086"/>
          </a:xfrm>
        </p:spPr>
      </p:pic>
    </p:spTree>
    <p:extLst>
      <p:ext uri="{BB962C8B-B14F-4D97-AF65-F5344CB8AC3E}">
        <p14:creationId xmlns:p14="http://schemas.microsoft.com/office/powerpoint/2010/main" val="111299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FDB58-5C4C-A7C3-95E8-CE0793BA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Operating envelope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B05C4-4142-0DF3-0C1A-94A05AD4A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r="1416"/>
          <a:stretch/>
        </p:blipFill>
        <p:spPr>
          <a:xfrm>
            <a:off x="1596637" y="1294888"/>
            <a:ext cx="8914856" cy="5517086"/>
          </a:xfr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6C79CA-EC8B-6B47-4B48-00495010BE43}"/>
              </a:ext>
            </a:extLst>
          </p:cNvPr>
          <p:cNvSpPr/>
          <p:nvPr/>
        </p:nvSpPr>
        <p:spPr>
          <a:xfrm>
            <a:off x="6728346" y="4715301"/>
            <a:ext cx="818866" cy="1084998"/>
          </a:xfrm>
          <a:custGeom>
            <a:avLst/>
            <a:gdLst>
              <a:gd name="connsiteX0" fmla="*/ 0 w 4933666"/>
              <a:gd name="connsiteY0" fmla="*/ 866633 h 1084998"/>
              <a:gd name="connsiteX1" fmla="*/ 4142096 w 4933666"/>
              <a:gd name="connsiteY1" fmla="*/ 866633 h 1084998"/>
              <a:gd name="connsiteX2" fmla="*/ 4114800 w 4933666"/>
              <a:gd name="connsiteY2" fmla="*/ 1084998 h 1084998"/>
              <a:gd name="connsiteX3" fmla="*/ 4251278 w 4933666"/>
              <a:gd name="connsiteY3" fmla="*/ 1084998 h 1084998"/>
              <a:gd name="connsiteX4" fmla="*/ 4933666 w 4933666"/>
              <a:gd name="connsiteY4" fmla="*/ 0 h 1084998"/>
              <a:gd name="connsiteX5" fmla="*/ 4128448 w 4933666"/>
              <a:gd name="connsiteY5" fmla="*/ 866633 h 1084998"/>
              <a:gd name="connsiteX0" fmla="*/ 27296 w 818866"/>
              <a:gd name="connsiteY0" fmla="*/ 866633 h 1084998"/>
              <a:gd name="connsiteX1" fmla="*/ 0 w 818866"/>
              <a:gd name="connsiteY1" fmla="*/ 1084998 h 1084998"/>
              <a:gd name="connsiteX2" fmla="*/ 136478 w 818866"/>
              <a:gd name="connsiteY2" fmla="*/ 1084998 h 1084998"/>
              <a:gd name="connsiteX3" fmla="*/ 818866 w 818866"/>
              <a:gd name="connsiteY3" fmla="*/ 0 h 1084998"/>
              <a:gd name="connsiteX4" fmla="*/ 13648 w 818866"/>
              <a:gd name="connsiteY4" fmla="*/ 866633 h 1084998"/>
              <a:gd name="connsiteX0" fmla="*/ 27296 w 818866"/>
              <a:gd name="connsiteY0" fmla="*/ 866633 h 1084998"/>
              <a:gd name="connsiteX1" fmla="*/ 0 w 818866"/>
              <a:gd name="connsiteY1" fmla="*/ 1084998 h 1084998"/>
              <a:gd name="connsiteX2" fmla="*/ 136478 w 818866"/>
              <a:gd name="connsiteY2" fmla="*/ 1084998 h 1084998"/>
              <a:gd name="connsiteX3" fmla="*/ 818866 w 818866"/>
              <a:gd name="connsiteY3" fmla="*/ 0 h 1084998"/>
              <a:gd name="connsiteX4" fmla="*/ 13648 w 818866"/>
              <a:gd name="connsiteY4" fmla="*/ 893928 h 10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866" h="1084998">
                <a:moveTo>
                  <a:pt x="27296" y="866633"/>
                </a:moveTo>
                <a:lnTo>
                  <a:pt x="0" y="1084998"/>
                </a:lnTo>
                <a:lnTo>
                  <a:pt x="136478" y="1084998"/>
                </a:lnTo>
                <a:lnTo>
                  <a:pt x="818866" y="0"/>
                </a:lnTo>
                <a:lnTo>
                  <a:pt x="13648" y="893928"/>
                </a:lnTo>
              </a:path>
            </a:pathLst>
          </a:custGeom>
          <a:solidFill>
            <a:srgbClr val="ED7D3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EF4C7-7AF9-15FD-390C-6ADCD5858218}"/>
              </a:ext>
            </a:extLst>
          </p:cNvPr>
          <p:cNvSpPr txBox="1"/>
          <p:nvPr/>
        </p:nvSpPr>
        <p:spPr>
          <a:xfrm rot="18504804">
            <a:off x="6246093" y="4652650"/>
            <a:ext cx="1565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Weather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562E2E-7F30-2FBF-DCE4-D341651A5F4C}"/>
              </a:ext>
            </a:extLst>
          </p:cNvPr>
          <p:cNvCxnSpPr/>
          <p:nvPr/>
        </p:nvCxnSpPr>
        <p:spPr>
          <a:xfrm>
            <a:off x="7671839" y="4715301"/>
            <a:ext cx="0" cy="1166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468D9F-C7AB-ABC7-E7C9-B3A3869E065B}"/>
              </a:ext>
            </a:extLst>
          </p:cNvPr>
          <p:cNvSpPr txBox="1"/>
          <p:nvPr/>
        </p:nvSpPr>
        <p:spPr>
          <a:xfrm rot="5400000">
            <a:off x="7776302" y="4984727"/>
            <a:ext cx="461665" cy="6705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dirty="0"/>
              <a:t>Night</a:t>
            </a:r>
          </a:p>
        </p:txBody>
      </p:sp>
    </p:spTree>
    <p:extLst>
      <p:ext uri="{BB962C8B-B14F-4D97-AF65-F5344CB8AC3E}">
        <p14:creationId xmlns:p14="http://schemas.microsoft.com/office/powerpoint/2010/main" val="22731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DF74-0ADD-D1A4-C4A8-07A9778F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Ts diagram -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A559-E238-A90F-25C7-6D17D4531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Reverse method maintains accuracy above triple point</a:t>
            </a:r>
          </a:p>
          <a:p>
            <a:pPr lvl="1"/>
            <a:r>
              <a:rPr lang="en-GB" dirty="0"/>
              <a:t>Reasonable confidence in method</a:t>
            </a:r>
          </a:p>
          <a:p>
            <a:r>
              <a:rPr lang="en-GB" dirty="0"/>
              <a:t>Reverse method distortion is entirely out of the working regime</a:t>
            </a:r>
          </a:p>
          <a:p>
            <a:r>
              <a:rPr lang="en-GB" dirty="0"/>
              <a:t>Combined output can be used to produce lookup tables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381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087A-8D5D-2F12-FDCF-D9A4E27D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System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84FC-2A4C-B0BC-5C73-225FD8B72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Week M1+M2</a:t>
            </a:r>
          </a:p>
        </p:txBody>
      </p:sp>
    </p:spTree>
    <p:extLst>
      <p:ext uri="{BB962C8B-B14F-4D97-AF65-F5344CB8AC3E}">
        <p14:creationId xmlns:p14="http://schemas.microsoft.com/office/powerpoint/2010/main" val="2860547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009C-15C4-1B73-1A24-17728E89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efficiencies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2BB90-7FA8-3EDC-A886-CC5AC12BBB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Axial compressors</a:t>
            </a:r>
          </a:p>
          <a:p>
            <a:pPr lvl="1"/>
            <a:r>
              <a:rPr lang="en-GB" dirty="0"/>
              <a:t>PR ~1.1, </a:t>
            </a:r>
            <a:r>
              <a:rPr lang="el-GR" dirty="0"/>
              <a:t>η</a:t>
            </a:r>
            <a:r>
              <a:rPr lang="en-GB" dirty="0"/>
              <a:t>~89%</a:t>
            </a:r>
          </a:p>
          <a:p>
            <a:r>
              <a:rPr lang="en-GB" dirty="0"/>
              <a:t>Centrifugal compressors</a:t>
            </a:r>
          </a:p>
          <a:p>
            <a:pPr lvl="1"/>
            <a:r>
              <a:rPr lang="en-GB" dirty="0"/>
              <a:t>PR ~3, </a:t>
            </a:r>
            <a:r>
              <a:rPr lang="el-GR" dirty="0"/>
              <a:t>η</a:t>
            </a:r>
            <a:r>
              <a:rPr lang="en-GB" dirty="0"/>
              <a:t>~83%</a:t>
            </a:r>
          </a:p>
          <a:p>
            <a:r>
              <a:rPr lang="en-GB" dirty="0"/>
              <a:t>Reciprocating compressor</a:t>
            </a:r>
          </a:p>
          <a:p>
            <a:pPr lvl="1"/>
            <a:r>
              <a:rPr lang="en-GB" dirty="0"/>
              <a:t>PR~3-6, </a:t>
            </a:r>
            <a:r>
              <a:rPr lang="el-GR" dirty="0"/>
              <a:t>η</a:t>
            </a:r>
            <a:r>
              <a:rPr lang="en-GB" dirty="0"/>
              <a:t>~78%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CBB74-ADC3-BD0E-A9DC-A86AB0A8A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Duct</a:t>
            </a:r>
          </a:p>
          <a:p>
            <a:pPr lvl="1"/>
            <a:r>
              <a:rPr lang="en-GB" dirty="0"/>
              <a:t>Variable pressure drop, O(1%)</a:t>
            </a:r>
          </a:p>
          <a:p>
            <a:r>
              <a:rPr lang="en-GB" dirty="0"/>
              <a:t>Heat exchanger</a:t>
            </a:r>
          </a:p>
          <a:p>
            <a:pPr lvl="1"/>
            <a:r>
              <a:rPr lang="en-GB" dirty="0"/>
              <a:t>Variable pressure drop, O(3%) for IGT intercooler</a:t>
            </a:r>
          </a:p>
          <a:p>
            <a:r>
              <a:rPr lang="en-GB" dirty="0"/>
              <a:t>Cyclone separator</a:t>
            </a:r>
          </a:p>
          <a:p>
            <a:pPr lvl="1"/>
            <a:r>
              <a:rPr lang="en-GB" dirty="0"/>
              <a:t>Variable pressure drop, O(6-9 x dynamic pressure)</a:t>
            </a:r>
          </a:p>
          <a:p>
            <a:r>
              <a:rPr lang="en-GB" dirty="0"/>
              <a:t>Inertial Particle Separator</a:t>
            </a:r>
          </a:p>
          <a:p>
            <a:r>
              <a:rPr lang="en-GB" dirty="0"/>
              <a:t>Electrostatic precipitator</a:t>
            </a:r>
          </a:p>
          <a:p>
            <a:pPr lvl="1"/>
            <a:r>
              <a:rPr lang="en-GB" dirty="0"/>
              <a:t>Same model as duct</a:t>
            </a:r>
          </a:p>
        </p:txBody>
      </p:sp>
    </p:spTree>
    <p:extLst>
      <p:ext uri="{BB962C8B-B14F-4D97-AF65-F5344CB8AC3E}">
        <p14:creationId xmlns:p14="http://schemas.microsoft.com/office/powerpoint/2010/main" val="352519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334F-BBEC-87B7-4D1C-F03815DD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and State-of-the-Art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E72FD-9549-9AE1-DC68-46E8862E1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Pre-term and Week M1</a:t>
            </a:r>
          </a:p>
        </p:txBody>
      </p:sp>
    </p:spTree>
    <p:extLst>
      <p:ext uri="{BB962C8B-B14F-4D97-AF65-F5344CB8AC3E}">
        <p14:creationId xmlns:p14="http://schemas.microsoft.com/office/powerpoint/2010/main" val="3807858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EE6C30-F226-4ACA-535F-BAF462D2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</a:t>
            </a:r>
            <a:r>
              <a:rPr lang="en-GB" baseline="30000" dirty="0"/>
              <a:t>th</a:t>
            </a:r>
            <a:r>
              <a:rPr lang="en-GB" dirty="0"/>
              <a:t> order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2411D7-9903-5350-96D3-33FD2ED82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41065" cy="4351338"/>
          </a:xfrm>
        </p:spPr>
        <p:txBody>
          <a:bodyPr/>
          <a:lstStyle/>
          <a:p>
            <a:r>
              <a:rPr lang="en-GB" dirty="0"/>
              <a:t>Compression energy from stage inlet and outlet temperatures</a:t>
            </a:r>
          </a:p>
          <a:p>
            <a:pPr lvl="1"/>
            <a:r>
              <a:rPr lang="en-GB" dirty="0"/>
              <a:t>800mbar -&gt; 13 bar</a:t>
            </a:r>
          </a:p>
          <a:p>
            <a:pPr lvl="1"/>
            <a:r>
              <a:rPr lang="en-GB" dirty="0">
                <a:sym typeface="Symbol" panose="05050102010706020507" pitchFamily="18" charset="2"/>
              </a:rPr>
              <a:t>=1.33</a:t>
            </a:r>
          </a:p>
          <a:p>
            <a:pPr lvl="1"/>
            <a:r>
              <a:rPr lang="en-GB" dirty="0">
                <a:sym typeface="Symbol" panose="05050102010706020507" pitchFamily="18" charset="2"/>
              </a:rPr>
              <a:t>No pressure drops in secondary systems</a:t>
            </a:r>
          </a:p>
          <a:p>
            <a:r>
              <a:rPr lang="en-GB" dirty="0">
                <a:sym typeface="Symbol" panose="05050102010706020507" pitchFamily="18" charset="2"/>
              </a:rPr>
              <a:t>HX performance is a key parameter</a:t>
            </a:r>
          </a:p>
          <a:p>
            <a:r>
              <a:rPr lang="en-GB" dirty="0">
                <a:sym typeface="Symbol" panose="05050102010706020507" pitchFamily="18" charset="2"/>
              </a:rPr>
              <a:t>In comparison to cryocoolers</a:t>
            </a:r>
          </a:p>
          <a:p>
            <a:pPr lvl="1"/>
            <a:r>
              <a:rPr lang="en-GB" dirty="0">
                <a:sym typeface="Symbol" panose="05050102010706020507" pitchFamily="18" charset="2"/>
              </a:rPr>
              <a:t>Best observed is 3153kJ/kg (7.6x worse)</a:t>
            </a:r>
          </a:p>
          <a:p>
            <a:pPr lvl="1"/>
            <a:r>
              <a:rPr lang="en-GB" dirty="0">
                <a:sym typeface="Symbol" panose="05050102010706020507" pitchFamily="18" charset="2"/>
              </a:rPr>
              <a:t>Performance floor is 1196kJ/kg (2.9x)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C2DD991-3220-9602-69C1-45DF320689A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8960437"/>
              </p:ext>
            </p:extLst>
          </p:nvPr>
        </p:nvGraphicFramePr>
        <p:xfrm>
          <a:off x="6964327" y="2009554"/>
          <a:ext cx="4533014" cy="3983475"/>
        </p:xfrm>
        <a:graphic>
          <a:graphicData uri="http://schemas.openxmlformats.org/drawingml/2006/table">
            <a:tbl>
              <a:tblPr/>
              <a:tblGrid>
                <a:gridCol w="554765">
                  <a:extLst>
                    <a:ext uri="{9D8B030D-6E8A-4147-A177-3AD203B41FA5}">
                      <a16:colId xmlns:a16="http://schemas.microsoft.com/office/drawing/2014/main" val="2775881224"/>
                    </a:ext>
                  </a:extLst>
                </a:gridCol>
                <a:gridCol w="759152">
                  <a:extLst>
                    <a:ext uri="{9D8B030D-6E8A-4147-A177-3AD203B41FA5}">
                      <a16:colId xmlns:a16="http://schemas.microsoft.com/office/drawing/2014/main" val="2456639637"/>
                    </a:ext>
                  </a:extLst>
                </a:gridCol>
                <a:gridCol w="459871">
                  <a:extLst>
                    <a:ext uri="{9D8B030D-6E8A-4147-A177-3AD203B41FA5}">
                      <a16:colId xmlns:a16="http://schemas.microsoft.com/office/drawing/2014/main" val="1659644045"/>
                    </a:ext>
                  </a:extLst>
                </a:gridCol>
                <a:gridCol w="459871">
                  <a:extLst>
                    <a:ext uri="{9D8B030D-6E8A-4147-A177-3AD203B41FA5}">
                      <a16:colId xmlns:a16="http://schemas.microsoft.com/office/drawing/2014/main" val="3379636578"/>
                    </a:ext>
                  </a:extLst>
                </a:gridCol>
                <a:gridCol w="459871">
                  <a:extLst>
                    <a:ext uri="{9D8B030D-6E8A-4147-A177-3AD203B41FA5}">
                      <a16:colId xmlns:a16="http://schemas.microsoft.com/office/drawing/2014/main" val="60412748"/>
                    </a:ext>
                  </a:extLst>
                </a:gridCol>
                <a:gridCol w="459871">
                  <a:extLst>
                    <a:ext uri="{9D8B030D-6E8A-4147-A177-3AD203B41FA5}">
                      <a16:colId xmlns:a16="http://schemas.microsoft.com/office/drawing/2014/main" val="40615533"/>
                    </a:ext>
                  </a:extLst>
                </a:gridCol>
                <a:gridCol w="459871">
                  <a:extLst>
                    <a:ext uri="{9D8B030D-6E8A-4147-A177-3AD203B41FA5}">
                      <a16:colId xmlns:a16="http://schemas.microsoft.com/office/drawing/2014/main" val="315770879"/>
                    </a:ext>
                  </a:extLst>
                </a:gridCol>
                <a:gridCol w="459871">
                  <a:extLst>
                    <a:ext uri="{9D8B030D-6E8A-4147-A177-3AD203B41FA5}">
                      <a16:colId xmlns:a16="http://schemas.microsoft.com/office/drawing/2014/main" val="97978011"/>
                    </a:ext>
                  </a:extLst>
                </a:gridCol>
                <a:gridCol w="459871">
                  <a:extLst>
                    <a:ext uri="{9D8B030D-6E8A-4147-A177-3AD203B41FA5}">
                      <a16:colId xmlns:a16="http://schemas.microsoft.com/office/drawing/2014/main" val="1458706709"/>
                    </a:ext>
                  </a:extLst>
                </a:gridCol>
              </a:tblGrid>
              <a:tr h="265565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cold temperature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483164"/>
                  </a:ext>
                </a:extLst>
              </a:tr>
              <a:tr h="265565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137310"/>
                  </a:ext>
                </a:extLst>
              </a:tr>
              <a:tr h="265565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hot temperature</a:t>
                      </a:r>
                    </a:p>
                  </a:txBody>
                  <a:tcPr marL="4763" marR="4763" marT="4763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753454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502271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363.5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379.8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387.8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186497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370.5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378.8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410.9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520649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385.8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25224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433.5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160044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390.9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432.8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440.8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04276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414.9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0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942080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509958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410.8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428.5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4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3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09279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443.9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452.5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5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206571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432.8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441.8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B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467.9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8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37663"/>
                  </a:ext>
                </a:extLst>
              </a:tr>
              <a:tr h="2655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F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D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C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582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03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9AEE-BC32-F2B2-9030-ACFEC1F0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 diagram – now tabulated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965094-124D-46F9-7AEF-7F672EA90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682" y="1509713"/>
            <a:ext cx="9434636" cy="4983162"/>
          </a:xfrm>
        </p:spPr>
      </p:pic>
    </p:spTree>
    <p:extLst>
      <p:ext uri="{BB962C8B-B14F-4D97-AF65-F5344CB8AC3E}">
        <p14:creationId xmlns:p14="http://schemas.microsoft.com/office/powerpoint/2010/main" val="212304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908E-9B09-ABF6-A32C-E5F9A2B3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Arbitrary process plotting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00AC3-9C68-EACC-C8A1-C7FEFDBE3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928" y="1509713"/>
            <a:ext cx="9572144" cy="4983162"/>
          </a:xfrm>
        </p:spPr>
      </p:pic>
    </p:spTree>
    <p:extLst>
      <p:ext uri="{BB962C8B-B14F-4D97-AF65-F5344CB8AC3E}">
        <p14:creationId xmlns:p14="http://schemas.microsoft.com/office/powerpoint/2010/main" val="2789070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39D8-87BD-415A-D62D-0ACB4423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A595-2303-F4F7-009A-E5D2A5CFC8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85113" cy="4351338"/>
          </a:xfrm>
        </p:spPr>
        <p:txBody>
          <a:bodyPr/>
          <a:lstStyle/>
          <a:p>
            <a:r>
              <a:rPr lang="en-GB" dirty="0"/>
              <a:t>Machine properties fixed – vary P</a:t>
            </a:r>
            <a:r>
              <a:rPr lang="en-GB" baseline="-25000" dirty="0"/>
              <a:t>out</a:t>
            </a:r>
          </a:p>
          <a:p>
            <a:r>
              <a:rPr lang="en-GB" dirty="0"/>
              <a:t>Baseline assumptions</a:t>
            </a:r>
          </a:p>
          <a:p>
            <a:pPr lvl="1"/>
            <a:r>
              <a:rPr lang="en-GB" dirty="0"/>
              <a:t>First unit PR=2.1 (8 axials)</a:t>
            </a:r>
          </a:p>
          <a:p>
            <a:pPr lvl="1"/>
            <a:r>
              <a:rPr lang="en-GB" dirty="0"/>
              <a:t>Each subsequent PR=2.4 (centrifugal)</a:t>
            </a:r>
          </a:p>
          <a:p>
            <a:pPr lvl="1"/>
            <a:r>
              <a:rPr lang="en-GB" dirty="0"/>
              <a:t>Axials </a:t>
            </a:r>
            <a:r>
              <a:rPr lang="el-GR" dirty="0"/>
              <a:t>η</a:t>
            </a:r>
            <a:r>
              <a:rPr lang="en-GB" dirty="0"/>
              <a:t>=89%</a:t>
            </a:r>
          </a:p>
          <a:p>
            <a:pPr lvl="1"/>
            <a:r>
              <a:rPr lang="en-GB" dirty="0" err="1"/>
              <a:t>Centrifugals</a:t>
            </a:r>
            <a:r>
              <a:rPr lang="en-GB" dirty="0"/>
              <a:t> </a:t>
            </a:r>
            <a:r>
              <a:rPr lang="el-GR" dirty="0"/>
              <a:t>η</a:t>
            </a:r>
            <a:r>
              <a:rPr lang="en-GB" dirty="0"/>
              <a:t>=83%</a:t>
            </a:r>
          </a:p>
          <a:p>
            <a:pPr lvl="1"/>
            <a:r>
              <a:rPr lang="en-GB" dirty="0"/>
              <a:t>Intercooling to 250K</a:t>
            </a:r>
          </a:p>
          <a:p>
            <a:pPr lvl="1"/>
            <a:r>
              <a:rPr lang="en-GB" dirty="0"/>
              <a:t>5% pressure loss in intercoolers</a:t>
            </a:r>
          </a:p>
          <a:p>
            <a:r>
              <a:rPr lang="en-GB" dirty="0"/>
              <a:t>Intercooler temperature is critical parameter, then inlet temperature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7FDAEB5-41C1-2E0D-7E16-5A4F47C2095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86943153"/>
              </p:ext>
            </p:extLst>
          </p:nvPr>
        </p:nvGraphicFramePr>
        <p:xfrm>
          <a:off x="6923313" y="3096419"/>
          <a:ext cx="4014317" cy="196881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121937">
                  <a:extLst>
                    <a:ext uri="{9D8B030D-6E8A-4147-A177-3AD203B41FA5}">
                      <a16:colId xmlns:a16="http://schemas.microsoft.com/office/drawing/2014/main" val="3484137520"/>
                    </a:ext>
                  </a:extLst>
                </a:gridCol>
                <a:gridCol w="724289">
                  <a:extLst>
                    <a:ext uri="{9D8B030D-6E8A-4147-A177-3AD203B41FA5}">
                      <a16:colId xmlns:a16="http://schemas.microsoft.com/office/drawing/2014/main" val="2710729843"/>
                    </a:ext>
                  </a:extLst>
                </a:gridCol>
                <a:gridCol w="1320762">
                  <a:extLst>
                    <a:ext uri="{9D8B030D-6E8A-4147-A177-3AD203B41FA5}">
                      <a16:colId xmlns:a16="http://schemas.microsoft.com/office/drawing/2014/main" val="9533935"/>
                    </a:ext>
                  </a:extLst>
                </a:gridCol>
                <a:gridCol w="847329">
                  <a:extLst>
                    <a:ext uri="{9D8B030D-6E8A-4147-A177-3AD203B41FA5}">
                      <a16:colId xmlns:a16="http://schemas.microsoft.com/office/drawing/2014/main" val="166412563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p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 work (kJ/kg)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008829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409.7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379946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 machines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340.2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644706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η-10% 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 unit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416.1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192177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η-10% 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unit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4564019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 pressure drop +10%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408.8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318238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 pressure drop -10%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78261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Inlet T +10%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418.3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513113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Inlet P -10%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69203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947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159DB-33A1-5E3E-1928-2D850DCD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Martian system – bits and pieces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3EBB-CCCD-A9BF-0509-465837AD5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Week M2+M3</a:t>
            </a:r>
          </a:p>
        </p:txBody>
      </p:sp>
    </p:spTree>
    <p:extLst>
      <p:ext uri="{BB962C8B-B14F-4D97-AF65-F5344CB8AC3E}">
        <p14:creationId xmlns:p14="http://schemas.microsoft.com/office/powerpoint/2010/main" val="1271466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8F18-46BD-2399-BCD6-139D213E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CO2 nuance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BC0C0-CDCD-D1A6-E348-A8CCD46E9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Different value of </a:t>
            </a:r>
            <a:r>
              <a:rPr lang="en-GB" dirty="0">
                <a:sym typeface="Symbol" panose="05050102010706020507" pitchFamily="18" charset="2"/>
              </a:rPr>
              <a:t></a:t>
            </a:r>
          </a:p>
          <a:p>
            <a:pPr lvl="1"/>
            <a:r>
              <a:rPr lang="en-GB" dirty="0">
                <a:sym typeface="Symbol" panose="05050102010706020507" pitchFamily="18" charset="2"/>
              </a:rPr>
              <a:t>Max pressure ratio in centrifugal is ~94% that for air</a:t>
            </a:r>
          </a:p>
          <a:p>
            <a:pPr lvl="1"/>
            <a:r>
              <a:rPr lang="en-GB" dirty="0">
                <a:sym typeface="Symbol" panose="05050102010706020507" pitchFamily="18" charset="2"/>
              </a:rPr>
              <a:t>Speed of sound is 78% of air, lower choke speed</a:t>
            </a:r>
          </a:p>
          <a:p>
            <a:r>
              <a:rPr lang="en-GB" dirty="0">
                <a:sym typeface="Symbol" panose="05050102010706020507" pitchFamily="18" charset="2"/>
              </a:rPr>
              <a:t>First stages: relatively close to sublimation line</a:t>
            </a:r>
          </a:p>
          <a:p>
            <a:pPr lvl="1"/>
            <a:r>
              <a:rPr lang="en-GB" dirty="0">
                <a:sym typeface="Symbol" panose="05050102010706020507" pitchFamily="18" charset="2"/>
              </a:rPr>
              <a:t>Possible limits on diffusion factor to prevent icing</a:t>
            </a:r>
          </a:p>
          <a:p>
            <a:pPr lvl="1"/>
            <a:r>
              <a:rPr lang="en-GB" dirty="0">
                <a:sym typeface="Symbol" panose="05050102010706020507" pitchFamily="18" charset="2"/>
              </a:rPr>
              <a:t>Margin is ~40K at low pressure, ~40K at high pressure, less </a:t>
            </a:r>
            <a:r>
              <a:rPr lang="en-GB" dirty="0" err="1">
                <a:sym typeface="Symbol" panose="05050102010706020507" pitchFamily="18" charset="2"/>
              </a:rPr>
              <a:t>inbetween</a:t>
            </a:r>
            <a:endParaRPr lang="en-GB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83868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E5372A-4A64-81C3-60D3-4BDD4426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scaling framework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10BA7E-BBE4-16C4-6C8B-36BA03890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45141"/>
            <a:ext cx="6172200" cy="435819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0E5C3A-72EB-EAAB-7D30-DFCC2021F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 of Reynolds number based on specific speed/diameter for each machine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Simple efficiency scaling (</a:t>
            </a:r>
            <a:r>
              <a:rPr lang="en-GB" dirty="0" err="1"/>
              <a:t>Re^x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Suggests highest Reynolds number at inlet (large diameter)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Higher efficiency for higher flow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</a:t>
            </a:r>
            <a:r>
              <a:rPr lang="en-GB" dirty="0" err="1"/>
              <a:t>many</a:t>
            </a:r>
            <a:r>
              <a:rPr lang="en-GB" dirty="0"/>
              <a:t> assumptions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Arbitrary blade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Arbitrary loading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Arbitrary scaling</a:t>
            </a:r>
          </a:p>
        </p:txBody>
      </p:sp>
    </p:spTree>
    <p:extLst>
      <p:ext uri="{BB962C8B-B14F-4D97-AF65-F5344CB8AC3E}">
        <p14:creationId xmlns:p14="http://schemas.microsoft.com/office/powerpoint/2010/main" val="239696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9E05-DDA9-CDB1-D3D4-FD188648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Radiator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E381-7D95-F623-A4BF-7A15F700DA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Basic calculation for radiator effectiveness</a:t>
            </a:r>
          </a:p>
          <a:p>
            <a:r>
              <a:rPr lang="en-GB" dirty="0"/>
              <a:t>Proportional to </a:t>
            </a:r>
            <a:r>
              <a:rPr lang="en-GB" dirty="0">
                <a:sym typeface="Symbol" panose="05050102010706020507" pitchFamily="18" charset="2"/>
              </a:rPr>
              <a:t>T/L</a:t>
            </a:r>
            <a:endParaRPr lang="en-GB" dirty="0"/>
          </a:p>
          <a:p>
            <a:r>
              <a:rPr lang="en-GB" dirty="0"/>
              <a:t>Higher temperature = more effective</a:t>
            </a:r>
          </a:p>
          <a:p>
            <a:r>
              <a:rPr lang="en-GB" dirty="0"/>
              <a:t>Greater delta = less effective</a:t>
            </a:r>
          </a:p>
          <a:p>
            <a:r>
              <a:rPr lang="en-GB" dirty="0"/>
              <a:t>Proposed point (330K-250K) is at merit ~0.28, 43% of maximum</a:t>
            </a:r>
          </a:p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20C8F1E-E8E7-58D1-AE9A-CF32E354F5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509"/>
            <a:ext cx="5181600" cy="3469569"/>
          </a:xfrm>
        </p:spPr>
      </p:pic>
    </p:spTree>
    <p:extLst>
      <p:ext uri="{BB962C8B-B14F-4D97-AF65-F5344CB8AC3E}">
        <p14:creationId xmlns:p14="http://schemas.microsoft.com/office/powerpoint/2010/main" val="81313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9C6A8-2FC5-C2AE-F1E5-614A6A9B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Donald Rapp, “Use of </a:t>
            </a:r>
            <a:r>
              <a:rPr lang="en-GB" dirty="0" err="1"/>
              <a:t>extraterrestrial</a:t>
            </a:r>
            <a:r>
              <a:rPr lang="en-GB" dirty="0"/>
              <a:t> resource for human space missions to Moon or Mars”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FB220-E5FE-35E7-4425-96E827D0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2018 literature review book by NASA ISRU specialist</a:t>
            </a:r>
          </a:p>
          <a:p>
            <a:r>
              <a:rPr lang="en-GB" dirty="0"/>
              <a:t>Some additional insights</a:t>
            </a:r>
          </a:p>
          <a:p>
            <a:r>
              <a:rPr lang="en-GB" dirty="0"/>
              <a:t>Revises performance floor for cryocoolers up by 2.5x, 2900kJ/kg</a:t>
            </a:r>
          </a:p>
          <a:p>
            <a:pPr lvl="1"/>
            <a:r>
              <a:rPr lang="en-GB" dirty="0"/>
              <a:t>Current systems are performing at 93% of theoretical</a:t>
            </a:r>
          </a:p>
          <a:p>
            <a:pPr lvl="1"/>
            <a:r>
              <a:rPr lang="en-GB" dirty="0"/>
              <a:t>0D scaling estimates 6x energy reduction versus theoretical</a:t>
            </a:r>
          </a:p>
          <a:p>
            <a:r>
              <a:rPr lang="en-GB" dirty="0"/>
              <a:t>“Soft floor” for zeolite-based sorption pumps with current technology</a:t>
            </a:r>
          </a:p>
          <a:p>
            <a:pPr lvl="1"/>
            <a:r>
              <a:rPr lang="en-GB" dirty="0"/>
              <a:t>16% w/w CO2 adsorption, 250K temperature swing</a:t>
            </a:r>
          </a:p>
          <a:p>
            <a:pPr lvl="1"/>
            <a:r>
              <a:rPr lang="en-GB" dirty="0"/>
              <a:t>1445kJ/kg CO2 </a:t>
            </a:r>
          </a:p>
          <a:p>
            <a:pPr lvl="1"/>
            <a:r>
              <a:rPr lang="en-GB" dirty="0"/>
              <a:t>5 cycles per day –&gt; 1000kg/day = minimum 1250kg of zeolite</a:t>
            </a:r>
          </a:p>
        </p:txBody>
      </p:sp>
    </p:spTree>
    <p:extLst>
      <p:ext uri="{BB962C8B-B14F-4D97-AF65-F5344CB8AC3E}">
        <p14:creationId xmlns:p14="http://schemas.microsoft.com/office/powerpoint/2010/main" val="1135592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5025-21F9-ECE3-AAB6-C193F379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Rapp: atmospheric dust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5629-DF48-1774-7729-ED1333F9E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GB" dirty="0"/>
              <a:t>Cites </a:t>
            </a:r>
            <a:r>
              <a:rPr lang="en-GB" dirty="0" err="1"/>
              <a:t>Deirmendjian</a:t>
            </a:r>
            <a:r>
              <a:rPr lang="en-GB" dirty="0"/>
              <a:t> haze model</a:t>
            </a:r>
          </a:p>
          <a:p>
            <a:pPr lvl="1"/>
            <a:r>
              <a:rPr lang="en-GB" dirty="0"/>
              <a:t>Validated by Curiosity MSL data (Lemmon et al, 2018)</a:t>
            </a:r>
          </a:p>
          <a:p>
            <a:r>
              <a:rPr lang="en-GB" dirty="0"/>
              <a:t>Average particle radius 0.66</a:t>
            </a:r>
            <a:r>
              <a:rPr lang="en-GB" dirty="0">
                <a:sym typeface="Symbol" panose="05050102010706020507" pitchFamily="18" charset="2"/>
              </a:rPr>
              <a:t></a:t>
            </a:r>
            <a:r>
              <a:rPr lang="en-GB" dirty="0"/>
              <a:t>m</a:t>
            </a:r>
          </a:p>
          <a:p>
            <a:r>
              <a:rPr lang="en-GB" dirty="0"/>
              <a:t>Mass-weighted average radius 2.5</a:t>
            </a:r>
            <a:r>
              <a:rPr lang="en-GB" dirty="0">
                <a:sym typeface="Symbol" panose="05050102010706020507" pitchFamily="18" charset="2"/>
              </a:rPr>
              <a:t></a:t>
            </a:r>
            <a:r>
              <a:rPr lang="en-GB" dirty="0"/>
              <a:t>m</a:t>
            </a:r>
          </a:p>
          <a:p>
            <a:r>
              <a:rPr lang="en-GB" dirty="0"/>
              <a:t>Average 4 particles per cubic centimetre</a:t>
            </a:r>
          </a:p>
          <a:p>
            <a:pPr lvl="1"/>
            <a:r>
              <a:rPr lang="en-GB" dirty="0"/>
              <a:t>Dust storm condition: order of magnitude higher, larger particle sizes</a:t>
            </a:r>
          </a:p>
          <a:p>
            <a:r>
              <a:rPr lang="en-GB" dirty="0"/>
              <a:t>1.5E+08 particles per kg CO2 </a:t>
            </a:r>
          </a:p>
          <a:p>
            <a:r>
              <a:rPr lang="en-GB" dirty="0">
                <a:sym typeface="Symbol" panose="05050102010706020507" pitchFamily="18" charset="2"/>
              </a:rPr>
              <a:t>14g of dust per kg CO2</a:t>
            </a:r>
          </a:p>
          <a:p>
            <a:r>
              <a:rPr lang="en-GB" dirty="0">
                <a:sym typeface="Symbol" panose="05050102010706020507" pitchFamily="18" charset="2"/>
              </a:rPr>
              <a:t>5kg dust per year of operation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73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AC1B-43A0-B0BF-7281-67A11D0E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248A-8FF3-6E39-A807-ABE512004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4506"/>
          </a:xfrm>
        </p:spPr>
        <p:txBody>
          <a:bodyPr>
            <a:normAutofit/>
          </a:bodyPr>
          <a:lstStyle/>
          <a:p>
            <a:r>
              <a:rPr lang="en-GB" dirty="0"/>
              <a:t>Returning rockets to Earth requires large masses of propellant</a:t>
            </a:r>
          </a:p>
          <a:p>
            <a:r>
              <a:rPr lang="en-GB" dirty="0"/>
              <a:t>Fundamentals of rocket equation demand extreme masses to Earth orbit</a:t>
            </a:r>
          </a:p>
          <a:p>
            <a:pPr lvl="1"/>
            <a:r>
              <a:rPr lang="en-GB" dirty="0"/>
              <a:t>Gear ratio (</a:t>
            </a:r>
            <a:r>
              <a:rPr lang="en-GB" dirty="0" err="1"/>
              <a:t>m</a:t>
            </a:r>
            <a:r>
              <a:rPr lang="en-GB" baseline="-25000" dirty="0" err="1"/>
              <a:t>earth</a:t>
            </a:r>
            <a:r>
              <a:rPr lang="en-GB" baseline="-25000" dirty="0"/>
              <a:t> orbit</a:t>
            </a:r>
            <a:r>
              <a:rPr lang="en-GB" dirty="0"/>
              <a:t>/</a:t>
            </a:r>
            <a:r>
              <a:rPr lang="en-GB" dirty="0" err="1"/>
              <a:t>m</a:t>
            </a:r>
            <a:r>
              <a:rPr lang="en-GB" baseline="-25000" dirty="0" err="1"/>
              <a:t>surface</a:t>
            </a:r>
            <a:r>
              <a:rPr lang="en-GB" baseline="-25000" dirty="0"/>
              <a:t> of Mars</a:t>
            </a:r>
            <a:r>
              <a:rPr lang="en-GB" dirty="0"/>
              <a:t>) is 3-4</a:t>
            </a:r>
          </a:p>
          <a:p>
            <a:r>
              <a:rPr lang="en-GB" dirty="0"/>
              <a:t>Manufacturing propellant in-situ has the potential for mass leverage</a:t>
            </a:r>
          </a:p>
          <a:p>
            <a:pPr lvl="1"/>
            <a:r>
              <a:rPr lang="en-GB" dirty="0"/>
              <a:t>One tonne of chemical plant can produce many tonnes of propellant</a:t>
            </a:r>
          </a:p>
          <a:p>
            <a:r>
              <a:rPr lang="en-GB" dirty="0"/>
              <a:t>All current designs for Martian propellant manufacture utilise atmospheric carbon dioxide as chemical feedstock</a:t>
            </a:r>
          </a:p>
          <a:p>
            <a:r>
              <a:rPr lang="en-GB" dirty="0"/>
              <a:t>Atmospheric density is very low, unsuitable for practical use</a:t>
            </a:r>
          </a:p>
          <a:p>
            <a:pPr lvl="1"/>
            <a:r>
              <a:rPr lang="en-GB" dirty="0"/>
              <a:t>Compression is required</a:t>
            </a:r>
          </a:p>
        </p:txBody>
      </p:sp>
    </p:spTree>
    <p:extLst>
      <p:ext uri="{BB962C8B-B14F-4D97-AF65-F5344CB8AC3E}">
        <p14:creationId xmlns:p14="http://schemas.microsoft.com/office/powerpoint/2010/main" val="2318590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0D79-D603-1895-D639-E3C608A0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CD8E-806B-C020-902B-89A8A7A81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Week M2, M3, M4</a:t>
            </a:r>
          </a:p>
        </p:txBody>
      </p:sp>
    </p:spTree>
    <p:extLst>
      <p:ext uri="{BB962C8B-B14F-4D97-AF65-F5344CB8AC3E}">
        <p14:creationId xmlns:p14="http://schemas.microsoft.com/office/powerpoint/2010/main" val="1795277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B0A5-92FC-C369-6824-2CF5553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A90F-D70E-EB53-AA33-2A943B143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Axial compressor: </a:t>
            </a:r>
            <a:r>
              <a:rPr lang="en-GB" dirty="0" err="1"/>
              <a:t>Sagerser</a:t>
            </a:r>
            <a:r>
              <a:rPr lang="en-GB" dirty="0"/>
              <a:t> scaling laws</a:t>
            </a:r>
          </a:p>
          <a:p>
            <a:r>
              <a:rPr lang="en-GB" dirty="0"/>
              <a:t>Centrifugal compressor: model casing and cone weight only</a:t>
            </a:r>
          </a:p>
          <a:p>
            <a:pPr lvl="1"/>
            <a:r>
              <a:rPr lang="en-GB" dirty="0"/>
              <a:t>Assume circular profile, include some crude margin for diffuser</a:t>
            </a:r>
          </a:p>
          <a:p>
            <a:pPr lvl="1"/>
            <a:r>
              <a:rPr lang="en-GB" dirty="0"/>
              <a:t>Thicknesses set by pressures</a:t>
            </a:r>
          </a:p>
          <a:p>
            <a:r>
              <a:rPr lang="en-GB" dirty="0"/>
              <a:t>Heat exchanger: surface area based on required heat transfer</a:t>
            </a:r>
          </a:p>
          <a:p>
            <a:pPr lvl="1"/>
            <a:r>
              <a:rPr lang="en-GB" dirty="0"/>
              <a:t>Reynolds scaling of gas stream only</a:t>
            </a:r>
          </a:p>
          <a:p>
            <a:r>
              <a:rPr lang="en-GB" dirty="0"/>
              <a:t>Motors: based on electric aircraft design formulae</a:t>
            </a:r>
          </a:p>
          <a:p>
            <a:r>
              <a:rPr lang="en-GB" dirty="0"/>
              <a:t>Cryocooler: comparison of current space-grade systems</a:t>
            </a:r>
          </a:p>
          <a:p>
            <a:r>
              <a:rPr lang="en-GB" dirty="0"/>
              <a:t>Freezer structure: geometric scaling</a:t>
            </a:r>
          </a:p>
        </p:txBody>
      </p:sp>
    </p:spTree>
    <p:extLst>
      <p:ext uri="{BB962C8B-B14F-4D97-AF65-F5344CB8AC3E}">
        <p14:creationId xmlns:p14="http://schemas.microsoft.com/office/powerpoint/2010/main" val="110275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9506-3D19-8671-CF52-AB2EA067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 estimation: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5D01-137B-52DB-9F15-D6CC89FB4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Centrifugal outlet blade height &gt;2mm (larger better)</a:t>
            </a:r>
          </a:p>
          <a:p>
            <a:r>
              <a:rPr lang="en-GB" dirty="0"/>
              <a:t>Stage efficiency falls into the machine</a:t>
            </a:r>
          </a:p>
          <a:p>
            <a:r>
              <a:rPr lang="en-GB" dirty="0"/>
              <a:t>Motor speed &lt; 100,000RPM</a:t>
            </a:r>
          </a:p>
          <a:p>
            <a:r>
              <a:rPr lang="en-GB" dirty="0"/>
              <a:t>Density inputs from Ts diagram used</a:t>
            </a:r>
          </a:p>
          <a:p>
            <a:r>
              <a:rPr lang="en-GB" dirty="0"/>
              <a:t>Centrifugal inlet radii set by specific diameter rules</a:t>
            </a:r>
          </a:p>
          <a:p>
            <a:r>
              <a:rPr lang="en-GB" dirty="0"/>
              <a:t>HX: 0.5mm wall thickness, 5mm diameter tubes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677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343D-88D7-0C17-84E3-3A6343A4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 assumption: results @ 50g/s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10983-E13E-1971-EA39-61B65F980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37703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330kg system weight</a:t>
            </a:r>
          </a:p>
          <a:p>
            <a:r>
              <a:rPr lang="en-GB" dirty="0"/>
              <a:t>40kW system power</a:t>
            </a:r>
          </a:p>
          <a:p>
            <a:r>
              <a:rPr lang="en-GB" dirty="0"/>
              <a:t>Cryocooler comparison</a:t>
            </a:r>
          </a:p>
          <a:p>
            <a:pPr lvl="1"/>
            <a:r>
              <a:rPr lang="en-GB" dirty="0"/>
              <a:t>8600kg system</a:t>
            </a:r>
          </a:p>
          <a:p>
            <a:pPr lvl="1"/>
            <a:r>
              <a:rPr lang="en-GB" dirty="0"/>
              <a:t>259kW</a:t>
            </a:r>
          </a:p>
          <a:p>
            <a:r>
              <a:rPr lang="en-GB" dirty="0"/>
              <a:t>Compares very favourably</a:t>
            </a:r>
          </a:p>
          <a:p>
            <a:pPr lvl="1"/>
            <a:r>
              <a:rPr lang="en-GB" dirty="0"/>
              <a:t>96% weight, 85% power reduction</a:t>
            </a:r>
          </a:p>
          <a:p>
            <a:r>
              <a:rPr lang="en-GB" dirty="0"/>
              <a:t>Equivalent System Mass</a:t>
            </a:r>
          </a:p>
          <a:p>
            <a:pPr lvl="1"/>
            <a:r>
              <a:rPr lang="en-GB" dirty="0"/>
              <a:t>Cryocooler 78,530kg</a:t>
            </a:r>
          </a:p>
          <a:p>
            <a:pPr lvl="1"/>
            <a:r>
              <a:rPr lang="en-GB" dirty="0"/>
              <a:t>Turbomachine 8,500kg (89% reduction)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CB3A1D-4BB3-CA04-7166-4B7C48491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001" t="3458" r="3989" b="5010"/>
          <a:stretch/>
        </p:blipFill>
        <p:spPr>
          <a:xfrm>
            <a:off x="6375903" y="1825626"/>
            <a:ext cx="4787141" cy="4351338"/>
          </a:xfrm>
        </p:spPr>
      </p:pic>
    </p:spTree>
    <p:extLst>
      <p:ext uri="{BB962C8B-B14F-4D97-AF65-F5344CB8AC3E}">
        <p14:creationId xmlns:p14="http://schemas.microsoft.com/office/powerpoint/2010/main" val="2789200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9085-A6BA-222A-F8FD-E8DD0F2A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Waste heat utilisation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090C7-4752-2811-F099-BC4EBBA79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Week M5</a:t>
            </a:r>
          </a:p>
        </p:txBody>
      </p:sp>
    </p:spTree>
    <p:extLst>
      <p:ext uri="{BB962C8B-B14F-4D97-AF65-F5344CB8AC3E}">
        <p14:creationId xmlns:p14="http://schemas.microsoft.com/office/powerpoint/2010/main" val="2850277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2AA0AE-76F7-5B5D-5FC6-F1EA847A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Waste heat utilisation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2F2E2-802A-0782-C1B2-0ADC0D91D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Extracted heat during compression: 370kJ/kg @280K average</a:t>
            </a:r>
          </a:p>
          <a:p>
            <a:r>
              <a:rPr lang="en-GB" dirty="0"/>
              <a:t>During liquefaction: 345kJ/kg @210K average</a:t>
            </a:r>
          </a:p>
          <a:p>
            <a:r>
              <a:rPr lang="en-GB" dirty="0" err="1"/>
              <a:t>Stoichometric</a:t>
            </a:r>
            <a:r>
              <a:rPr lang="en-GB" dirty="0"/>
              <a:t> ice: all values per kg CO2</a:t>
            </a:r>
          </a:p>
          <a:p>
            <a:r>
              <a:rPr lang="en-GB" dirty="0"/>
              <a:t>Energy to heat ice to melting point: 136kJ/</a:t>
            </a:r>
            <a:r>
              <a:rPr lang="en-GB" dirty="0" err="1"/>
              <a:t>kg</a:t>
            </a:r>
            <a:r>
              <a:rPr lang="en-GB" baseline="-25000" dirty="0" err="1"/>
              <a:t>eq</a:t>
            </a:r>
            <a:r>
              <a:rPr lang="en-GB" dirty="0"/>
              <a:t> @254K average</a:t>
            </a:r>
          </a:p>
          <a:p>
            <a:r>
              <a:rPr lang="en-GB" dirty="0"/>
              <a:t>Energy to melt ice: 273kJ/</a:t>
            </a:r>
            <a:r>
              <a:rPr lang="en-GB" dirty="0" err="1"/>
              <a:t>kg</a:t>
            </a:r>
            <a:r>
              <a:rPr lang="en-GB" baseline="-25000" dirty="0" err="1"/>
              <a:t>eq</a:t>
            </a:r>
            <a:r>
              <a:rPr lang="en-GB" dirty="0"/>
              <a:t> @273K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Ice heat + melt provides 110% of heat sink for compression</a:t>
            </a:r>
          </a:p>
          <a:p>
            <a:pPr lvl="1"/>
            <a:r>
              <a:rPr lang="en-GB" dirty="0"/>
              <a:t>57% of heat sink for compression + liquefaction</a:t>
            </a:r>
          </a:p>
        </p:txBody>
      </p:sp>
    </p:spTree>
    <p:extLst>
      <p:ext uri="{BB962C8B-B14F-4D97-AF65-F5344CB8AC3E}">
        <p14:creationId xmlns:p14="http://schemas.microsoft.com/office/powerpoint/2010/main" val="2017056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2AA0AE-76F7-5B5D-5FC6-F1EA847A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Waste heat utilisation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2F2E2-802A-0782-C1B2-0ADC0D91D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Ice heat + melt provides 110% of heat sink for compression</a:t>
            </a:r>
          </a:p>
          <a:p>
            <a:pPr lvl="1"/>
            <a:r>
              <a:rPr lang="en-GB" dirty="0"/>
              <a:t>57% of heat sink for compression + liquefaction</a:t>
            </a:r>
          </a:p>
          <a:p>
            <a:r>
              <a:rPr lang="en-GB" dirty="0"/>
              <a:t>Practicality for utilisation depends on extraction architecture</a:t>
            </a:r>
          </a:p>
          <a:p>
            <a:pPr lvl="1"/>
            <a:r>
              <a:rPr lang="en-GB" dirty="0"/>
              <a:t>In-situ thermal mining: probable makes it impossible</a:t>
            </a:r>
          </a:p>
          <a:p>
            <a:r>
              <a:rPr lang="en-GB" dirty="0"/>
              <a:t>Opportunities for “cycle </a:t>
            </a:r>
            <a:r>
              <a:rPr lang="en-GB" dirty="0" err="1"/>
              <a:t>subchilling</a:t>
            </a:r>
            <a:r>
              <a:rPr lang="en-GB" dirty="0"/>
              <a:t>” seem very promising</a:t>
            </a:r>
          </a:p>
          <a:p>
            <a:r>
              <a:rPr lang="en-GB" dirty="0"/>
              <a:t>13% energy savings from dropping intercool temperature by 10K</a:t>
            </a:r>
          </a:p>
          <a:p>
            <a:r>
              <a:rPr lang="en-GB" dirty="0"/>
              <a:t>Good question for Paul Wooster (SpaceX) in end-of-term update</a:t>
            </a:r>
          </a:p>
        </p:txBody>
      </p:sp>
    </p:spTree>
    <p:extLst>
      <p:ext uri="{BB962C8B-B14F-4D97-AF65-F5344CB8AC3E}">
        <p14:creationId xmlns:p14="http://schemas.microsoft.com/office/powerpoint/2010/main" val="3432650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7E1B-D4E0-1509-8B9F-5AE386DD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WHU cycle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DA7A0-7DA4-527F-95C1-BF632F386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80" y="1535977"/>
            <a:ext cx="6852908" cy="419301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B34F74-E8C3-B442-540D-AE8116F3E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Intercool temperature is greater of 210K, 40K above sublimation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10% energy savings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12% cooling savings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Potentially reduce heat rejection ESM by 50% or more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Water melt system already required, no additional system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least 10% ESM savings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With optimistic heat rejection mass reductions: 22% ESM savings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607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48529C-E376-9FBA-9378-B2283EF3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ESDU 92013 – Heat Exchangers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1A2B9-9799-C4A8-2D36-5685B6B8B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Air-cooled HX – suggests </a:t>
            </a:r>
            <a:r>
              <a:rPr lang="el-GR" dirty="0"/>
              <a:t>Δ</a:t>
            </a:r>
            <a:r>
              <a:rPr lang="en-GB" dirty="0"/>
              <a:t>T&gt;15K</a:t>
            </a:r>
          </a:p>
          <a:p>
            <a:r>
              <a:rPr lang="en-GB" dirty="0"/>
              <a:t>Typical air cooled HX might be 25mm OD steel tubes with 50mm aluminium fins</a:t>
            </a:r>
          </a:p>
          <a:p>
            <a:r>
              <a:rPr lang="en-GB" dirty="0"/>
              <a:t>Crossflow HX: Mean temp difference = 0.7*LMTD</a:t>
            </a:r>
          </a:p>
          <a:p>
            <a:r>
              <a:rPr lang="en-GB" dirty="0"/>
              <a:t>Standard values for U</a:t>
            </a:r>
          </a:p>
          <a:p>
            <a:pPr lvl="1"/>
            <a:r>
              <a:rPr lang="en-GB" dirty="0"/>
              <a:t>Shell/tube with “process water”: 100W/m2K with “low pressure gas”</a:t>
            </a:r>
          </a:p>
          <a:p>
            <a:pPr lvl="1"/>
            <a:r>
              <a:rPr lang="en-GB" dirty="0"/>
              <a:t>Plate/fin with “low viscosity hydrocarbon liquid”: 260W/m2K</a:t>
            </a:r>
          </a:p>
          <a:p>
            <a:pPr lvl="1"/>
            <a:r>
              <a:rPr lang="en-GB" dirty="0"/>
              <a:t>Air-cooled: 700W/m2K with “treated water” - adjust down for density</a:t>
            </a:r>
          </a:p>
        </p:txBody>
      </p:sp>
    </p:spTree>
    <p:extLst>
      <p:ext uri="{BB962C8B-B14F-4D97-AF65-F5344CB8AC3E}">
        <p14:creationId xmlns:p14="http://schemas.microsoft.com/office/powerpoint/2010/main" val="2559989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658EF5-6A8F-3B02-C493-4DD965C5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5987B-843C-DD54-FA25-F1735981D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Week M5, M6</a:t>
            </a:r>
          </a:p>
        </p:txBody>
      </p:sp>
    </p:spTree>
    <p:extLst>
      <p:ext uri="{BB962C8B-B14F-4D97-AF65-F5344CB8AC3E}">
        <p14:creationId xmlns:p14="http://schemas.microsoft.com/office/powerpoint/2010/main" val="125613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137D-7120-DBA2-0BE5-7953C6DE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Martian compression -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5C18-41D6-B1F9-0B91-8C2EFA68C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historical work from NASA + contractors</a:t>
            </a:r>
          </a:p>
          <a:p>
            <a:r>
              <a:rPr lang="en-GB" dirty="0"/>
              <a:t>Relatively small quantities/flows required</a:t>
            </a:r>
          </a:p>
          <a:p>
            <a:r>
              <a:rPr lang="en-GB" dirty="0"/>
              <a:t>Emphasis on proving performance at subscale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Historically, mechanical systems rejected</a:t>
            </a:r>
          </a:p>
          <a:p>
            <a:pPr lvl="1"/>
            <a:r>
              <a:rPr lang="en-GB" dirty="0"/>
              <a:t>High mass, power, complexity</a:t>
            </a:r>
          </a:p>
          <a:p>
            <a:r>
              <a:rPr lang="en-GB" dirty="0"/>
              <a:t>Cryocooler/freezer-pump systems preferred</a:t>
            </a:r>
          </a:p>
          <a:p>
            <a:r>
              <a:rPr lang="en-GB" dirty="0"/>
              <a:t>Few recent developments</a:t>
            </a:r>
          </a:p>
          <a:p>
            <a:pPr lvl="1"/>
            <a:r>
              <a:rPr lang="en-GB" dirty="0"/>
              <a:t>MOXIE uses single-stage scroll compressor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419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0CA0-6782-0EE1-74E7-D6A8820B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solution search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61761-4CEB-0E93-FCAD-99D02643D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4036"/>
            <a:ext cx="10515600" cy="3974515"/>
          </a:xfrm>
        </p:spPr>
      </p:pic>
    </p:spTree>
    <p:extLst>
      <p:ext uri="{BB962C8B-B14F-4D97-AF65-F5344CB8AC3E}">
        <p14:creationId xmlns:p14="http://schemas.microsoft.com/office/powerpoint/2010/main" val="54961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93EBE0-993A-DE81-ACF0-3DF7094A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Single-component ESM optimisation!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BCF9E-B8F1-7ABE-D4ED-6031213C6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Optimisation of geometric parameters to reduce ESM of one component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EF08A39-71ED-D832-5D38-BF0CEAA803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2933" y="2505075"/>
            <a:ext cx="4911497" cy="368458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563765-D7F4-F692-FCC4-48F58BF1C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b="0" dirty="0"/>
              <a:t>Comparison of components at a given performance (900Pa, 190K input)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A696921-66E5-09CB-2FF6-47BA739F92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8343" y="2505075"/>
            <a:ext cx="4930902" cy="3684588"/>
          </a:xfrm>
        </p:spPr>
      </p:pic>
    </p:spTree>
    <p:extLst>
      <p:ext uri="{BB962C8B-B14F-4D97-AF65-F5344CB8AC3E}">
        <p14:creationId xmlns:p14="http://schemas.microsoft.com/office/powerpoint/2010/main" val="654230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5B2C-B1DB-2179-4574-4D08613C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Cycle generation from architecture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47BF25-B096-5C92-7669-1477B06BAD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3890"/>
            <a:ext cx="5181600" cy="389480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CD7AD84-FD3A-E0C3-8555-E7B1209F54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29843"/>
            <a:ext cx="5181600" cy="3942901"/>
          </a:xfrm>
        </p:spPr>
      </p:pic>
    </p:spTree>
    <p:extLst>
      <p:ext uri="{BB962C8B-B14F-4D97-AF65-F5344CB8AC3E}">
        <p14:creationId xmlns:p14="http://schemas.microsoft.com/office/powerpoint/2010/main" val="3129989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515297-DD8C-880E-D95B-2433A655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designer GUI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9FF34A-7329-0738-0E33-34C95A178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649" y="1317962"/>
            <a:ext cx="8260702" cy="5540038"/>
          </a:xfrm>
        </p:spPr>
      </p:pic>
    </p:spTree>
    <p:extLst>
      <p:ext uri="{BB962C8B-B14F-4D97-AF65-F5344CB8AC3E}">
        <p14:creationId xmlns:p14="http://schemas.microsoft.com/office/powerpoint/2010/main" val="2652913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B015-B017-D806-CAC9-4EE4427F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 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EA746-D1E1-975C-C362-FB7BF38D5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830" y="1825625"/>
            <a:ext cx="533897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Real mass is small fraction of ESM</a:t>
            </a:r>
          </a:p>
          <a:p>
            <a:pPr lvl="1"/>
            <a:r>
              <a:rPr lang="en-GB" dirty="0"/>
              <a:t>Baseline: 4.4% is mass, 1.1% is comp!</a:t>
            </a:r>
          </a:p>
          <a:p>
            <a:r>
              <a:rPr lang="en-GB" dirty="0"/>
              <a:t>Reduce ESM: reduce power and cooling demands</a:t>
            </a:r>
          </a:p>
          <a:p>
            <a:r>
              <a:rPr lang="en-GB" dirty="0"/>
              <a:t>Increase number of intercoolers</a:t>
            </a:r>
          </a:p>
          <a:p>
            <a:r>
              <a:rPr lang="en-GB" dirty="0"/>
              <a:t>Mass of HXs is fairly invariant with #</a:t>
            </a:r>
          </a:p>
          <a:p>
            <a:r>
              <a:rPr lang="en-GB" dirty="0"/>
              <a:t>10 ICs: 11xPR1.9 units</a:t>
            </a:r>
          </a:p>
          <a:p>
            <a:r>
              <a:rPr lang="en-GB" dirty="0"/>
              <a:t>25 ICs: 26xPR1.3 units</a:t>
            </a:r>
          </a:p>
          <a:p>
            <a:pPr lvl="1"/>
            <a:r>
              <a:rPr lang="en-GB" dirty="0"/>
              <a:t>Would this be 220kg heavier?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86A5970-9044-8C9C-AB3E-E695700B244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64534851"/>
              </p:ext>
            </p:extLst>
          </p:nvPr>
        </p:nvGraphicFramePr>
        <p:xfrm>
          <a:off x="6172200" y="1825625"/>
          <a:ext cx="518159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9204">
                  <a:extLst>
                    <a:ext uri="{9D8B030D-6E8A-4147-A177-3AD203B41FA5}">
                      <a16:colId xmlns:a16="http://schemas.microsoft.com/office/drawing/2014/main" val="2235508348"/>
                    </a:ext>
                  </a:extLst>
                </a:gridCol>
                <a:gridCol w="817465">
                  <a:extLst>
                    <a:ext uri="{9D8B030D-6E8A-4147-A177-3AD203B41FA5}">
                      <a16:colId xmlns:a16="http://schemas.microsoft.com/office/drawing/2014/main" val="3878307007"/>
                    </a:ext>
                  </a:extLst>
                </a:gridCol>
                <a:gridCol w="817465">
                  <a:extLst>
                    <a:ext uri="{9D8B030D-6E8A-4147-A177-3AD203B41FA5}">
                      <a16:colId xmlns:a16="http://schemas.microsoft.com/office/drawing/2014/main" val="1520491392"/>
                    </a:ext>
                  </a:extLst>
                </a:gridCol>
                <a:gridCol w="817465">
                  <a:extLst>
                    <a:ext uri="{9D8B030D-6E8A-4147-A177-3AD203B41FA5}">
                      <a16:colId xmlns:a16="http://schemas.microsoft.com/office/drawing/2014/main" val="30935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GB" dirty="0"/>
                        <a:t>Component efficiency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70%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502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GB" dirty="0"/>
                        <a:t>Intercooler pressure drop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0.05%/K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9664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GB" dirty="0"/>
                        <a:t>Mechanical efficiency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80%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36043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GB" dirty="0"/>
                        <a:t>Input pressure, temperature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900Pa, 180K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67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GB" dirty="0"/>
                        <a:t>Target pressure, temperature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6 bar, 220K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87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intercoolers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1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Flow work kJ/kg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554.4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476.3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461.3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081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Total cooling kJ/kg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502.3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462.7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448.5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79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Power ESM kg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4193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3602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3490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148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Cooling ESM kg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3742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3447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3341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03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Power + cooling ESM kg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7935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7049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6831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64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Improvement (kg)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-886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-1104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1495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143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6A1E-0155-BC52-1E4F-10C4CD31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equations to optimise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FD16-4A89-ECA0-48AF-7EE34D3998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Not friendly!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81D1BF-6088-6AEB-2E45-EC735BC6F5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0944" y="2586634"/>
            <a:ext cx="4744112" cy="2829320"/>
          </a:xfrm>
        </p:spPr>
      </p:pic>
    </p:spTree>
    <p:extLst>
      <p:ext uri="{BB962C8B-B14F-4D97-AF65-F5344CB8AC3E}">
        <p14:creationId xmlns:p14="http://schemas.microsoft.com/office/powerpoint/2010/main" val="3467035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5E33-72C8-4039-5813-C95DDF44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of magnitude mass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08446-4BF0-3AAC-49B6-605FB23C6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333793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W=17.9kg</a:t>
            </a:r>
          </a:p>
          <a:p>
            <a:r>
              <a:rPr lang="en-GB" dirty="0"/>
              <a:t>In contrast</a:t>
            </a:r>
          </a:p>
          <a:p>
            <a:pPr lvl="1"/>
            <a:r>
              <a:rPr lang="en-GB" dirty="0"/>
              <a:t>d(efficiency)/d𝜓 ~ 3-10%</a:t>
            </a:r>
          </a:p>
          <a:p>
            <a:pPr lvl="1"/>
            <a:r>
              <a:rPr lang="en-GB" dirty="0"/>
              <a:t>d(efficiency)/d𝜙 ~ 1%</a:t>
            </a:r>
          </a:p>
          <a:p>
            <a:r>
              <a:rPr lang="en-GB" dirty="0"/>
              <a:t>1% change in efficiency ~ 1% change in power</a:t>
            </a:r>
          </a:p>
          <a:p>
            <a:r>
              <a:rPr lang="en-GB" dirty="0"/>
              <a:t>Power is ~40% of ESM</a:t>
            </a:r>
          </a:p>
          <a:p>
            <a:r>
              <a:rPr lang="en-GB" dirty="0"/>
              <a:t>Therefore</a:t>
            </a:r>
          </a:p>
          <a:p>
            <a:pPr lvl="1"/>
            <a:r>
              <a:rPr lang="en-GB" dirty="0"/>
              <a:t>𝜓 1-&gt;2: Weight -0.5kg, efficiency -3%, power +3%</a:t>
            </a:r>
          </a:p>
          <a:p>
            <a:pPr lvl="1"/>
            <a:r>
              <a:rPr lang="en-GB" dirty="0"/>
              <a:t>ESM weight -0.1%, ESM power +1.2%</a:t>
            </a:r>
          </a:p>
          <a:p>
            <a:r>
              <a:rPr lang="en-GB" i="1" dirty="0"/>
              <a:t>Almost </a:t>
            </a:r>
            <a:r>
              <a:rPr lang="en-GB" dirty="0"/>
              <a:t>always best to go for optimal efficiency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B9FA7C-C73A-37C2-5378-10D494CA7A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12357" y="2953398"/>
            <a:ext cx="1724266" cy="2095792"/>
          </a:xfrm>
        </p:spPr>
      </p:pic>
    </p:spTree>
    <p:extLst>
      <p:ext uri="{BB962C8B-B14F-4D97-AF65-F5344CB8AC3E}">
        <p14:creationId xmlns:p14="http://schemas.microsoft.com/office/powerpoint/2010/main" val="1882918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B72A-8443-B60E-F273-32C0D6AB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Scipy</a:t>
            </a:r>
            <a:r>
              <a:rPr lang="en-GB" dirty="0"/>
              <a:t> optimisation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4B970-3859-F7C9-5E1A-F4B091F2A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Week M7, M8</a:t>
            </a:r>
          </a:p>
        </p:txBody>
      </p:sp>
    </p:spTree>
    <p:extLst>
      <p:ext uri="{BB962C8B-B14F-4D97-AF65-F5344CB8AC3E}">
        <p14:creationId xmlns:p14="http://schemas.microsoft.com/office/powerpoint/2010/main" val="3308352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2E23-3108-C804-C317-5C569862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Scipy</a:t>
            </a:r>
            <a:r>
              <a:rPr lang="en-GB" dirty="0"/>
              <a:t> optimisation with complex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19D7-FF1C-09E9-E5D4-B024D4C700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All optimisers can bound input parameters (</a:t>
            </a:r>
            <a:r>
              <a:rPr lang="en-GB" dirty="0">
                <a:sym typeface="Symbol" panose="05050102010706020507" pitchFamily="18" charset="2"/>
              </a:rPr>
              <a:t>, , )</a:t>
            </a:r>
          </a:p>
          <a:p>
            <a:r>
              <a:rPr lang="en-GB" dirty="0" err="1"/>
              <a:t>Scipy</a:t>
            </a:r>
            <a:r>
              <a:rPr lang="en-GB" dirty="0"/>
              <a:t> ‘trust-</a:t>
            </a:r>
            <a:r>
              <a:rPr lang="en-GB" dirty="0" err="1"/>
              <a:t>constr</a:t>
            </a:r>
            <a:r>
              <a:rPr lang="en-GB" dirty="0"/>
              <a:t>’ allows for better constrained optimisation </a:t>
            </a:r>
          </a:p>
          <a:p>
            <a:r>
              <a:rPr lang="en-GB" dirty="0"/>
              <a:t>Can take arbitrary function calls for constraints on output</a:t>
            </a:r>
          </a:p>
          <a:p>
            <a:pPr lvl="1"/>
            <a:r>
              <a:rPr lang="en-GB" dirty="0"/>
              <a:t>Constraints on derived geometric properties</a:t>
            </a:r>
          </a:p>
          <a:p>
            <a:r>
              <a:rPr lang="en-GB" dirty="0"/>
              <a:t>Seems to respect actual physical limits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748CB7-9D4F-2A4A-D12A-A878860E6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5646" y="1779101"/>
            <a:ext cx="5634708" cy="4444386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4B97D6-9C19-26E4-0C6C-6D4DBFABF151}"/>
              </a:ext>
            </a:extLst>
          </p:cNvPr>
          <p:cNvCxnSpPr/>
          <p:nvPr/>
        </p:nvCxnSpPr>
        <p:spPr>
          <a:xfrm>
            <a:off x="9265019" y="2528408"/>
            <a:ext cx="0" cy="32893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05A767-2979-F423-778D-0DFC97E12C98}"/>
              </a:ext>
            </a:extLst>
          </p:cNvPr>
          <p:cNvSpPr txBox="1"/>
          <p:nvPr/>
        </p:nvSpPr>
        <p:spPr>
          <a:xfrm>
            <a:off x="9343052" y="4665306"/>
            <a:ext cx="1940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 = 1.36</a:t>
            </a:r>
          </a:p>
          <a:p>
            <a:r>
              <a:rPr lang="en-GB" dirty="0"/>
              <a:t>30% </a:t>
            </a:r>
            <a:r>
              <a:rPr lang="en-GB"/>
              <a:t>mass reduction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12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A7C6-EEF9-3F12-FEA2-2A79FEDF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Radial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72FC-52CF-C434-D6CD-692E2080A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75176" cy="4351338"/>
          </a:xfrm>
        </p:spPr>
        <p:txBody>
          <a:bodyPr>
            <a:normAutofit/>
          </a:bodyPr>
          <a:lstStyle/>
          <a:p>
            <a:r>
              <a:rPr lang="en-GB" dirty="0"/>
              <a:t>Takes O(2 minutes) per optimisation</a:t>
            </a:r>
          </a:p>
          <a:p>
            <a:pPr lvl="1"/>
            <a:r>
              <a:rPr lang="en-GB" dirty="0"/>
              <a:t>Need to explore speedup options</a:t>
            </a:r>
          </a:p>
          <a:p>
            <a:r>
              <a:rPr lang="en-GB" dirty="0"/>
              <a:t>Very substantial mass reduction, brings to reasonable values </a:t>
            </a:r>
          </a:p>
          <a:p>
            <a:pPr lvl="1"/>
            <a:r>
              <a:rPr lang="en-GB" dirty="0"/>
              <a:t>100-400kg</a:t>
            </a:r>
          </a:p>
          <a:p>
            <a:r>
              <a:rPr lang="en-GB" dirty="0"/>
              <a:t>Seems to be pursuing less aggressive stage loading, higher speed</a:t>
            </a:r>
          </a:p>
          <a:p>
            <a:pPr lvl="1"/>
            <a:r>
              <a:rPr lang="en-GB" dirty="0">
                <a:sym typeface="Symbol" panose="05050102010706020507" pitchFamily="18" charset="2"/>
              </a:rPr>
              <a:t>=0.85, in line with max efficiency</a:t>
            </a:r>
          </a:p>
          <a:p>
            <a:pPr lvl="1"/>
            <a:r>
              <a:rPr lang="en-GB" dirty="0">
                <a:sym typeface="Symbol" panose="05050102010706020507" pitchFamily="18" charset="2"/>
              </a:rPr>
              <a:t>10kRPM for highest work stage</a:t>
            </a:r>
            <a:endParaRPr lang="en-GB" dirty="0"/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7D6813-C2A5-2C96-80E8-11FEBC2BF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3376" y="2293924"/>
            <a:ext cx="5181600" cy="3414739"/>
          </a:xfrm>
        </p:spPr>
      </p:pic>
    </p:spTree>
    <p:extLst>
      <p:ext uri="{BB962C8B-B14F-4D97-AF65-F5344CB8AC3E}">
        <p14:creationId xmlns:p14="http://schemas.microsoft.com/office/powerpoint/2010/main" val="235222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24A3-C756-BFC0-D6E5-0FD66930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state of the art…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1F28DC-1067-94D0-C3FB-EF9D1FFC0D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354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B086825-AF0B-F498-3974-CA69578664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6656"/>
            <a:ext cx="5181600" cy="41692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20DF1-6D15-D79C-FDE4-D96BC80C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14512-26BF-6931-BA7E-DA8CE737CF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Move to </a:t>
            </a:r>
            <a:r>
              <a:rPr lang="en-GB" dirty="0" err="1"/>
              <a:t>Nelder</a:t>
            </a:r>
            <a:r>
              <a:rPr lang="en-GB" dirty="0"/>
              <a:t>-Mead optimisation strategy</a:t>
            </a:r>
          </a:p>
          <a:p>
            <a:r>
              <a:rPr lang="en-GB" dirty="0"/>
              <a:t>Manually input cost function</a:t>
            </a:r>
          </a:p>
          <a:p>
            <a:r>
              <a:rPr lang="en-GB" dirty="0"/>
              <a:t>When some physical limit is exceeded, add constraint mass</a:t>
            </a:r>
          </a:p>
          <a:p>
            <a:r>
              <a:rPr lang="en-GB" dirty="0"/>
              <a:t>Ramps in linearly to aid optimisation</a:t>
            </a:r>
          </a:p>
          <a:p>
            <a:r>
              <a:rPr lang="en-GB" dirty="0"/>
              <a:t>Generally works well but seems to find strange “</a:t>
            </a:r>
            <a:r>
              <a:rPr lang="en-GB" dirty="0" err="1"/>
              <a:t>optimals</a:t>
            </a:r>
            <a:r>
              <a:rPr lang="en-GB" dirty="0"/>
              <a:t>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DFA931-23F2-A446-33B2-0F6FE816BC85}"/>
              </a:ext>
            </a:extLst>
          </p:cNvPr>
          <p:cNvCxnSpPr>
            <a:cxnSpLocks/>
          </p:cNvCxnSpPr>
          <p:nvPr/>
        </p:nvCxnSpPr>
        <p:spPr>
          <a:xfrm>
            <a:off x="8128408" y="2007672"/>
            <a:ext cx="0" cy="3443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481195-B9EA-7A52-B8F1-FDDAFD180C00}"/>
              </a:ext>
            </a:extLst>
          </p:cNvPr>
          <p:cNvCxnSpPr>
            <a:cxnSpLocks/>
          </p:cNvCxnSpPr>
          <p:nvPr/>
        </p:nvCxnSpPr>
        <p:spPr>
          <a:xfrm>
            <a:off x="10045003" y="3247254"/>
            <a:ext cx="0" cy="2204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872975-DBF5-9B92-EEA0-60BC87F87E5C}"/>
              </a:ext>
            </a:extLst>
          </p:cNvPr>
          <p:cNvSpPr txBox="1"/>
          <p:nvPr/>
        </p:nvSpPr>
        <p:spPr>
          <a:xfrm>
            <a:off x="6776686" y="1690688"/>
            <a:ext cx="270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Bladeheight</a:t>
            </a:r>
            <a:r>
              <a:rPr lang="en-GB" dirty="0"/>
              <a:t> limit kicks 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EAC77F-E874-EA2C-7902-3719C4B51656}"/>
              </a:ext>
            </a:extLst>
          </p:cNvPr>
          <p:cNvSpPr txBox="1"/>
          <p:nvPr/>
        </p:nvSpPr>
        <p:spPr>
          <a:xfrm>
            <a:off x="8763000" y="2600923"/>
            <a:ext cx="270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Limit of performance from Smyth – sets </a:t>
            </a:r>
            <a:r>
              <a:rPr lang="el-GR" dirty="0"/>
              <a:t>η</a:t>
            </a:r>
            <a:r>
              <a:rPr lang="en-GB" dirty="0"/>
              <a:t>=1%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C09D6-AF43-98C8-EF86-09FB856D7065}"/>
              </a:ext>
            </a:extLst>
          </p:cNvPr>
          <p:cNvSpPr txBox="1"/>
          <p:nvPr/>
        </p:nvSpPr>
        <p:spPr>
          <a:xfrm>
            <a:off x="8128407" y="3995778"/>
            <a:ext cx="284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424639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83CA-286B-DFD7-E220-91266B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new cost function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8E11E0E-D6ED-5693-70B5-C7064C3AD6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3711"/>
            <a:ext cx="5181600" cy="3775165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6BAA7CE-0DD7-3C6E-EDA6-D57346A8B8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42220"/>
            <a:ext cx="5181600" cy="3718148"/>
          </a:xfrm>
        </p:spPr>
      </p:pic>
    </p:spTree>
    <p:extLst>
      <p:ext uri="{BB962C8B-B14F-4D97-AF65-F5344CB8AC3E}">
        <p14:creationId xmlns:p14="http://schemas.microsoft.com/office/powerpoint/2010/main" val="2825303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1367D0-2227-4270-1CB7-D18EA76C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Trying to explain behaviour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A4C2D7-D3D3-53F8-47E2-2F0699A9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254" y="1509713"/>
            <a:ext cx="6737492" cy="49831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B7E15-901B-61AA-FB08-EFD06E8E53AE}"/>
              </a:ext>
            </a:extLst>
          </p:cNvPr>
          <p:cNvSpPr txBox="1"/>
          <p:nvPr/>
        </p:nvSpPr>
        <p:spPr>
          <a:xfrm>
            <a:off x="3785008" y="4866240"/>
            <a:ext cx="73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</a:t>
            </a:r>
            <a:r>
              <a:rPr lang="en-GB" dirty="0"/>
              <a:t>=1%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F178D-D6D5-C958-9D21-67ACCF974EBA}"/>
              </a:ext>
            </a:extLst>
          </p:cNvPr>
          <p:cNvSpPr txBox="1"/>
          <p:nvPr/>
        </p:nvSpPr>
        <p:spPr>
          <a:xfrm>
            <a:off x="4692783" y="5233196"/>
            <a:ext cx="88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</a:t>
            </a:r>
            <a:r>
              <a:rPr lang="en-GB" dirty="0"/>
              <a:t>=28%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1D2C1-9C63-FAA1-189B-FE9614286737}"/>
              </a:ext>
            </a:extLst>
          </p:cNvPr>
          <p:cNvCxnSpPr/>
          <p:nvPr/>
        </p:nvCxnSpPr>
        <p:spPr>
          <a:xfrm flipV="1">
            <a:off x="4258917" y="5680213"/>
            <a:ext cx="4348370" cy="10436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1D5E00-DB6E-039F-0233-F5E4527F6646}"/>
              </a:ext>
            </a:extLst>
          </p:cNvPr>
          <p:cNvSpPr txBox="1"/>
          <p:nvPr/>
        </p:nvSpPr>
        <p:spPr>
          <a:xfrm>
            <a:off x="8676718" y="5495547"/>
            <a:ext cx="189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Line: </a:t>
            </a:r>
            <a:r>
              <a:rPr lang="el-GR" dirty="0"/>
              <a:t>η</a:t>
            </a:r>
            <a:r>
              <a:rPr lang="en-GB" dirty="0"/>
              <a:t>=94%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657E71-23AD-B02B-9AAD-C906E4074461}"/>
              </a:ext>
            </a:extLst>
          </p:cNvPr>
          <p:cNvSpPr txBox="1"/>
          <p:nvPr/>
        </p:nvSpPr>
        <p:spPr>
          <a:xfrm>
            <a:off x="5476320" y="5236502"/>
            <a:ext cx="88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</a:t>
            </a:r>
            <a:r>
              <a:rPr lang="en-GB" dirty="0"/>
              <a:t>=47%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2C9AF4-5C82-4BA2-1BE5-811650E30E4E}"/>
              </a:ext>
            </a:extLst>
          </p:cNvPr>
          <p:cNvSpPr txBox="1"/>
          <p:nvPr/>
        </p:nvSpPr>
        <p:spPr>
          <a:xfrm>
            <a:off x="6346511" y="5273227"/>
            <a:ext cx="88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</a:t>
            </a:r>
            <a:r>
              <a:rPr lang="en-GB" dirty="0"/>
              <a:t>=63%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7A07DF-A365-729C-725F-77D6517D456A}"/>
              </a:ext>
            </a:extLst>
          </p:cNvPr>
          <p:cNvCxnSpPr>
            <a:cxnSpLocks/>
          </p:cNvCxnSpPr>
          <p:nvPr/>
        </p:nvCxnSpPr>
        <p:spPr>
          <a:xfrm flipV="1">
            <a:off x="3655943" y="2147060"/>
            <a:ext cx="1653210" cy="308215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238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C148-529D-2F78-A903-AA4B1070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Removing physical mass from optimisation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FA952-5570-4A51-93AE-009634287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9687" y="1825625"/>
            <a:ext cx="6452625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1E12BA-1863-5874-83B6-45C9FF734AE1}"/>
              </a:ext>
            </a:extLst>
          </p:cNvPr>
          <p:cNvCxnSpPr>
            <a:cxnSpLocks/>
          </p:cNvCxnSpPr>
          <p:nvPr/>
        </p:nvCxnSpPr>
        <p:spPr>
          <a:xfrm flipV="1">
            <a:off x="3925957" y="4924839"/>
            <a:ext cx="4825304" cy="65598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9D73FA-3D22-4129-8C98-C1B06353E526}"/>
              </a:ext>
            </a:extLst>
          </p:cNvPr>
          <p:cNvSpPr txBox="1"/>
          <p:nvPr/>
        </p:nvSpPr>
        <p:spPr>
          <a:xfrm>
            <a:off x="8751261" y="4695448"/>
            <a:ext cx="189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Line: </a:t>
            </a:r>
            <a:r>
              <a:rPr lang="el-GR" dirty="0"/>
              <a:t>η</a:t>
            </a:r>
            <a:r>
              <a:rPr lang="en-GB" dirty="0"/>
              <a:t>=94%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7506D-B501-01F7-B741-63DC15AA7E7B}"/>
              </a:ext>
            </a:extLst>
          </p:cNvPr>
          <p:cNvSpPr txBox="1"/>
          <p:nvPr/>
        </p:nvSpPr>
        <p:spPr>
          <a:xfrm>
            <a:off x="3844643" y="2321823"/>
            <a:ext cx="73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</a:t>
            </a:r>
            <a:r>
              <a:rPr lang="en-GB" dirty="0"/>
              <a:t>=1%</a:t>
            </a:r>
          </a:p>
        </p:txBody>
      </p:sp>
    </p:spTree>
    <p:extLst>
      <p:ext uri="{BB962C8B-B14F-4D97-AF65-F5344CB8AC3E}">
        <p14:creationId xmlns:p14="http://schemas.microsoft.com/office/powerpoint/2010/main" val="2156084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638C05-3AD0-AF84-74FA-9022B5ABA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Post-Christmas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DB68E5B-271A-C7E0-A3FF-B5716F1C6B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010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DC16-75CD-91CD-761E-757A3608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Fixing the optimiser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CB9C5-AFA2-B78E-9D96-5F52A4D22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80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76955C2C-9F0A-45D3-7A66-DB6EA92B7E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Sped up calculation</a:t>
            </a:r>
          </a:p>
          <a:p>
            <a:pPr lvl="1"/>
            <a:r>
              <a:rPr lang="en-GB" dirty="0"/>
              <a:t>Swapped some minimisation for analytic solutions inside calculation</a:t>
            </a:r>
          </a:p>
          <a:p>
            <a:pPr lvl="1"/>
            <a:r>
              <a:rPr lang="en-GB" dirty="0"/>
              <a:t>0.18s per optimisation</a:t>
            </a:r>
          </a:p>
          <a:p>
            <a:r>
              <a:rPr lang="en-GB" dirty="0"/>
              <a:t>Improved initial guesses</a:t>
            </a:r>
          </a:p>
          <a:p>
            <a:r>
              <a:rPr lang="en-GB" dirty="0"/>
              <a:t>Not sure what’s going on with physical weight</a:t>
            </a:r>
          </a:p>
          <a:p>
            <a:r>
              <a:rPr lang="en-GB" dirty="0"/>
              <a:t>Runtime doubles to ~0.37s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93104-EBD3-0263-8707-FA638984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of initial conditions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0C1E45-6A6C-E26A-DA18-54A63AFE3FAE}"/>
              </a:ext>
            </a:extLst>
          </p:cNvPr>
          <p:cNvSpPr/>
          <p:nvPr/>
        </p:nvSpPr>
        <p:spPr>
          <a:xfrm rot="20535963">
            <a:off x="10070155" y="2804921"/>
            <a:ext cx="772268" cy="529083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12325B-B204-0D97-CA58-A61980A93DBE}"/>
              </a:ext>
            </a:extLst>
          </p:cNvPr>
          <p:cNvSpPr txBox="1"/>
          <p:nvPr/>
        </p:nvSpPr>
        <p:spPr>
          <a:xfrm>
            <a:off x="9855524" y="2491522"/>
            <a:ext cx="99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???</a:t>
            </a:r>
          </a:p>
        </p:txBody>
      </p:sp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62115ED6-F281-7489-893F-D1A6AC93F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68709"/>
            <a:ext cx="5181600" cy="4065169"/>
          </a:xfrm>
        </p:spPr>
      </p:pic>
    </p:spTree>
    <p:extLst>
      <p:ext uri="{BB962C8B-B14F-4D97-AF65-F5344CB8AC3E}">
        <p14:creationId xmlns:p14="http://schemas.microsoft.com/office/powerpoint/2010/main" val="3536981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2EEB-6A3F-B1A4-2DB1-63613B8F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compressor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C5206-EDB6-4218-446D-C932B09FC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Determined relationship between parameters for optimal condition</a:t>
            </a:r>
          </a:p>
          <a:p>
            <a:pPr lvl="1"/>
            <a:r>
              <a:rPr lang="en-GB" dirty="0"/>
              <a:t>Not too sure how to make best use of these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7C52D-E5A6-930E-0981-00C8B2E2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54" y="4837408"/>
            <a:ext cx="3772426" cy="193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4C18E-1647-E49A-CFF1-AD86E24A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533" y="4181160"/>
            <a:ext cx="2448267" cy="80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EB775F-DC05-DFA8-B5EF-11770C99B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78" y="4367116"/>
            <a:ext cx="4547571" cy="202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3577BF-A472-5366-4343-DC47E0FA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equation optimisation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028DA22-9BB7-29B3-9406-53860F8EAD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6260" y="3548793"/>
            <a:ext cx="4153480" cy="905001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EADAA7E-C9AE-ECAD-3B8C-E3AD362DDE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66655" y="3567846"/>
            <a:ext cx="3324689" cy="866896"/>
          </a:xfrm>
        </p:spPr>
      </p:pic>
    </p:spTree>
    <p:extLst>
      <p:ext uri="{BB962C8B-B14F-4D97-AF65-F5344CB8AC3E}">
        <p14:creationId xmlns:p14="http://schemas.microsoft.com/office/powerpoint/2010/main" val="83115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60AFA-6CBF-483D-888E-FF26899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Reducing to single equations doesn’t seem to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8A17B-8696-63C2-DF67-857D17C65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0" dirty="0"/>
              <a:t>One equation</a:t>
            </a:r>
          </a:p>
          <a:p>
            <a:r>
              <a:rPr lang="en-GB" b="0" dirty="0"/>
              <a:t>Some efficiencies are 94%, still comedically wrong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DBA2601-AC48-0BA4-2CEC-29A84242C0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4159" y="2505075"/>
            <a:ext cx="4989044" cy="368458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CA9BA0-D430-E7F1-C0ED-7240A05C3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0" dirty="0"/>
              <a:t>Two equations, minimising both</a:t>
            </a:r>
          </a:p>
          <a:p>
            <a:r>
              <a:rPr lang="en-GB" b="0" dirty="0"/>
              <a:t>Every efficiency is 1%, no clue what’s happening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00353E5-B4BA-EB3C-0753-A5AEF7F6BB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4707" y="2505075"/>
            <a:ext cx="4958173" cy="3684588"/>
          </a:xfrm>
        </p:spPr>
      </p:pic>
    </p:spTree>
    <p:extLst>
      <p:ext uri="{BB962C8B-B14F-4D97-AF65-F5344CB8AC3E}">
        <p14:creationId xmlns:p14="http://schemas.microsoft.com/office/powerpoint/2010/main" val="121627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AFFC-F01C-E975-AA23-22B1B8DC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…is far from what’s required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A70218-7176-4602-90D5-2505A9CD4F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4754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A6BA-BF06-A415-8399-4AB31278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 of optimiser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EA7731B-1C45-867E-EA5E-D7DF6F0795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2935012"/>
              </p:ext>
            </p:extLst>
          </p:nvPr>
        </p:nvGraphicFramePr>
        <p:xfrm>
          <a:off x="503226" y="1804305"/>
          <a:ext cx="10618985" cy="43139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43376">
                  <a:extLst>
                    <a:ext uri="{9D8B030D-6E8A-4147-A177-3AD203B41FA5}">
                      <a16:colId xmlns:a16="http://schemas.microsoft.com/office/drawing/2014/main" val="643671933"/>
                    </a:ext>
                  </a:extLst>
                </a:gridCol>
                <a:gridCol w="840317">
                  <a:extLst>
                    <a:ext uri="{9D8B030D-6E8A-4147-A177-3AD203B41FA5}">
                      <a16:colId xmlns:a16="http://schemas.microsoft.com/office/drawing/2014/main" val="2850982593"/>
                    </a:ext>
                  </a:extLst>
                </a:gridCol>
                <a:gridCol w="825513">
                  <a:extLst>
                    <a:ext uri="{9D8B030D-6E8A-4147-A177-3AD203B41FA5}">
                      <a16:colId xmlns:a16="http://schemas.microsoft.com/office/drawing/2014/main" val="2528107475"/>
                    </a:ext>
                  </a:extLst>
                </a:gridCol>
                <a:gridCol w="1324635">
                  <a:extLst>
                    <a:ext uri="{9D8B030D-6E8A-4147-A177-3AD203B41FA5}">
                      <a16:colId xmlns:a16="http://schemas.microsoft.com/office/drawing/2014/main" val="968543346"/>
                    </a:ext>
                  </a:extLst>
                </a:gridCol>
                <a:gridCol w="1581688">
                  <a:extLst>
                    <a:ext uri="{9D8B030D-6E8A-4147-A177-3AD203B41FA5}">
                      <a16:colId xmlns:a16="http://schemas.microsoft.com/office/drawing/2014/main" val="1883159757"/>
                    </a:ext>
                  </a:extLst>
                </a:gridCol>
                <a:gridCol w="1641361">
                  <a:extLst>
                    <a:ext uri="{9D8B030D-6E8A-4147-A177-3AD203B41FA5}">
                      <a16:colId xmlns:a16="http://schemas.microsoft.com/office/drawing/2014/main" val="837381418"/>
                    </a:ext>
                  </a:extLst>
                </a:gridCol>
                <a:gridCol w="1233889">
                  <a:extLst>
                    <a:ext uri="{9D8B030D-6E8A-4147-A177-3AD203B41FA5}">
                      <a16:colId xmlns:a16="http://schemas.microsoft.com/office/drawing/2014/main" val="222701432"/>
                    </a:ext>
                  </a:extLst>
                </a:gridCol>
                <a:gridCol w="683046">
                  <a:extLst>
                    <a:ext uri="{9D8B030D-6E8A-4147-A177-3AD203B41FA5}">
                      <a16:colId xmlns:a16="http://schemas.microsoft.com/office/drawing/2014/main" val="554820198"/>
                    </a:ext>
                  </a:extLst>
                </a:gridCol>
                <a:gridCol w="570573">
                  <a:extLst>
                    <a:ext uri="{9D8B030D-6E8A-4147-A177-3AD203B41FA5}">
                      <a16:colId xmlns:a16="http://schemas.microsoft.com/office/drawing/2014/main" val="3611789459"/>
                    </a:ext>
                  </a:extLst>
                </a:gridCol>
                <a:gridCol w="266709">
                  <a:extLst>
                    <a:ext uri="{9D8B030D-6E8A-4147-A177-3AD203B41FA5}">
                      <a16:colId xmlns:a16="http://schemas.microsoft.com/office/drawing/2014/main" val="1182287215"/>
                    </a:ext>
                  </a:extLst>
                </a:gridCol>
                <a:gridCol w="1107878">
                  <a:extLst>
                    <a:ext uri="{9D8B030D-6E8A-4147-A177-3AD203B41FA5}">
                      <a16:colId xmlns:a16="http://schemas.microsoft.com/office/drawing/2014/main" val="2527230586"/>
                    </a:ext>
                  </a:extLst>
                </a:gridCol>
              </a:tblGrid>
              <a:tr h="695016"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N blocks</a:t>
                      </a:r>
                    </a:p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PR/stage</a:t>
                      </a:r>
                    </a:p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Input pressure</a:t>
                      </a:r>
                    </a:p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Mean inlet radius</a:t>
                      </a:r>
                    </a:p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Outlet radius</a:t>
                      </a:r>
                    </a:p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 err="1">
                          <a:effectLst/>
                        </a:rPr>
                        <a:t>Bladeheight</a:t>
                      </a:r>
                      <a:endParaRPr lang="en-GB" sz="16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Speed</a:t>
                      </a:r>
                    </a:p>
                    <a:p>
                      <a:pPr algn="l" fontAlgn="b"/>
                      <a:r>
                        <a:rPr lang="en-GB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kRPM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Stage weight</a:t>
                      </a:r>
                    </a:p>
                    <a:p>
                      <a:pPr algn="l" fontAlgn="b"/>
                      <a:r>
                        <a:rPr lang="en-GB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kg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Equivalent axial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Equivalent axial</a:t>
                      </a:r>
                    </a:p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kg</a:t>
                      </a: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485551"/>
                  </a:ext>
                </a:extLst>
              </a:tr>
              <a:tr h="369896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Radial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1.542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0.9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64.4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83.6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38.4/11.6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24.7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2.91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1.45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1.45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9380099"/>
                  </a:ext>
                </a:extLst>
              </a:tr>
              <a:tr h="369896"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1.542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100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12.1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15.5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4.18/1.63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100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0.08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39.65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39.65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16205819"/>
                  </a:ext>
                </a:extLst>
              </a:tr>
              <a:tr h="369896"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1.87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0.9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36.9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56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26.3/12.7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100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1.44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2.03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2.03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27462347"/>
                  </a:ext>
                </a:extLst>
              </a:tr>
              <a:tr h="369896"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1.87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100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10.6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18.8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4.79/1.16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100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0.14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51.73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51.73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925937529"/>
                  </a:ext>
                </a:extLst>
              </a:tr>
              <a:tr h="369896"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2.361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0.9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46.5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71.3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49.6/10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27.4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2.07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2.61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2.61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62876925"/>
                  </a:ext>
                </a:extLst>
              </a:tr>
              <a:tr h="369896"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2.361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100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48.6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u="none" strike="noStrike" dirty="0">
                          <a:effectLst/>
                        </a:rPr>
                        <a:t>4.22/</a:t>
                      </a:r>
                      <a:r>
                        <a:rPr lang="en-GB" sz="1600" b="1" u="none" strike="noStrike" dirty="0">
                          <a:effectLst/>
                        </a:rPr>
                        <a:t>0.73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100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1.18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66.51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66.51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216147"/>
                  </a:ext>
                </a:extLst>
              </a:tr>
              <a:tr h="153559"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00754"/>
                  </a:ext>
                </a:extLst>
              </a:tr>
              <a:tr h="369896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Axial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PR/stage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Input pressure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Mean radius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Bladeheight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Speed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Stage weight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200452"/>
                  </a:ext>
                </a:extLst>
              </a:tr>
              <a:tr h="369896"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1.1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0.9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57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86.9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10.9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0.29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83424387"/>
                  </a:ext>
                </a:extLst>
              </a:tr>
              <a:tr h="369896"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100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255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7.2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7.39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53237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711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4018-3204-0AF9-1099-6E838A6B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67111-CC41-7E87-D9E7-754CFA2AF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8610"/>
          </a:xfrm>
        </p:spPr>
        <p:txBody>
          <a:bodyPr>
            <a:normAutofit/>
          </a:bodyPr>
          <a:lstStyle/>
          <a:p>
            <a:r>
              <a:rPr lang="en-GB" dirty="0"/>
              <a:t>Immediately ran into global/local minimum issues</a:t>
            </a:r>
          </a:p>
          <a:p>
            <a:r>
              <a:rPr lang="en-GB" dirty="0"/>
              <a:t>Centrifugal compressors: 5-variable space, local minima likely</a:t>
            </a:r>
          </a:p>
          <a:p>
            <a:pPr lvl="1"/>
            <a:r>
              <a:rPr lang="en-GB" dirty="0"/>
              <a:t>Would be nice to find a way to visualise this</a:t>
            </a:r>
          </a:p>
          <a:p>
            <a:r>
              <a:rPr lang="en-GB" dirty="0"/>
              <a:t>Optimiser seems to get “into a rut”</a:t>
            </a:r>
          </a:p>
          <a:p>
            <a:pPr lvl="1"/>
            <a:r>
              <a:rPr lang="en-GB" dirty="0"/>
              <a:t>Efficiency halts at 30% or less</a:t>
            </a:r>
          </a:p>
          <a:p>
            <a:pPr lvl="1"/>
            <a:r>
              <a:rPr lang="en-GB" dirty="0"/>
              <a:t>Changing initial guess causes dramatic change in output</a:t>
            </a:r>
          </a:p>
        </p:txBody>
      </p:sp>
    </p:spTree>
    <p:extLst>
      <p:ext uri="{BB962C8B-B14F-4D97-AF65-F5344CB8AC3E}">
        <p14:creationId xmlns:p14="http://schemas.microsoft.com/office/powerpoint/2010/main" val="1251341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E47E-9213-1C21-D1A8-DE20864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Failed solutions! Lots of them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0CAAA-21E2-CFB5-FED8-69D5270C7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476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FAA9-6862-17A2-E708-4F6811B5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Basin-hopping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FEF18-E5F6-5723-755A-C6A958331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Solution: basin-hopping</a:t>
            </a:r>
          </a:p>
          <a:p>
            <a:pPr lvl="1"/>
            <a:r>
              <a:rPr lang="en-GB" dirty="0"/>
              <a:t>Local minimisation interspersed with “hops”</a:t>
            </a:r>
          </a:p>
          <a:p>
            <a:pPr lvl="1"/>
            <a:r>
              <a:rPr lang="en-GB" dirty="0"/>
              <a:t>Can escape local minima and better find global minima</a:t>
            </a:r>
          </a:p>
          <a:p>
            <a:pPr lvl="1"/>
            <a:r>
              <a:rPr lang="en-GB" dirty="0"/>
              <a:t>Results in a more random process</a:t>
            </a:r>
          </a:p>
          <a:p>
            <a:r>
              <a:rPr lang="en-GB" dirty="0"/>
              <a:t>When number of hops is low, solver is no longer </a:t>
            </a:r>
            <a:r>
              <a:rPr lang="en-GB" dirty="0" err="1"/>
              <a:t>determininstic</a:t>
            </a:r>
            <a:endParaRPr lang="en-GB" dirty="0"/>
          </a:p>
          <a:p>
            <a:pPr lvl="1"/>
            <a:r>
              <a:rPr lang="en-GB" dirty="0"/>
              <a:t>Finds different minima on each usage</a:t>
            </a:r>
          </a:p>
        </p:txBody>
      </p:sp>
    </p:spTree>
    <p:extLst>
      <p:ext uri="{BB962C8B-B14F-4D97-AF65-F5344CB8AC3E}">
        <p14:creationId xmlns:p14="http://schemas.microsoft.com/office/powerpoint/2010/main" val="3231502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44F4-D9F0-A16E-D63A-49FB4B18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the solution</a:t>
            </a:r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D4A92E6-16F8-B359-1959-8692189B2D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3704A19-4A52-30C9-F6E4-FBF8FCF268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727542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2762-DBCF-2F56-BA07-98D639F7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Basin-hopping characterisation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5141FCA-6AE5-B1E1-889C-E9D711CEEE8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50566399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4A6B67E-7033-73F2-23FC-9217E7D5139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4334548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8209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6349-6587-C51B-2FE9-8A58420D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Optimal number of 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2424-A1E5-5BC1-6906-260E780DC1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Time penalty is reasonable considering improvement in performance</a:t>
            </a:r>
          </a:p>
          <a:p>
            <a:r>
              <a:rPr lang="en-GB" dirty="0"/>
              <a:t>N=4 selected for now</a:t>
            </a:r>
          </a:p>
          <a:p>
            <a:r>
              <a:rPr lang="en-GB" dirty="0"/>
              <a:t>Reasonable slowdown</a:t>
            </a:r>
          </a:p>
          <a:p>
            <a:r>
              <a:rPr lang="en-GB" dirty="0"/>
              <a:t>Better performance considering optimality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9783EED-FFC7-ED00-9ED4-B7C5710F099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462423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3419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F77F-0A54-1CC1-4371-143C6EA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3BB3-5CDB-B933-11D3-476218E94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7492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654B-2524-0EBA-C05F-CD99359F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Nelder</a:t>
            </a:r>
            <a:r>
              <a:rPr lang="en-GB" dirty="0"/>
              <a:t>-Mead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336B1-9AAC-AE81-96A4-CE63925E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Takes a simplex (=N-dimensional triangle) based on input values</a:t>
            </a:r>
          </a:p>
          <a:p>
            <a:r>
              <a:rPr lang="en-GB" dirty="0" err="1"/>
              <a:t>Scipy</a:t>
            </a:r>
            <a:r>
              <a:rPr lang="en-GB" dirty="0"/>
              <a:t> default simplex: vary each value by +5% in turn</a:t>
            </a:r>
          </a:p>
          <a:p>
            <a:r>
              <a:rPr lang="en-GB" dirty="0"/>
              <a:t>But we have well-defined extrema for each dimension</a:t>
            </a:r>
          </a:p>
          <a:p>
            <a:pPr lvl="1"/>
            <a:r>
              <a:rPr lang="en-GB" dirty="0"/>
              <a:t>Practical limits for speed, hub radius, diffusion factor</a:t>
            </a:r>
          </a:p>
          <a:p>
            <a:pPr lvl="1"/>
            <a:r>
              <a:rPr lang="en-GB" dirty="0"/>
              <a:t>Aerodynamic limits for work and flow coefficient</a:t>
            </a:r>
          </a:p>
          <a:p>
            <a:r>
              <a:rPr lang="en-GB" dirty="0"/>
              <a:t>Use these as to create extrema of simplex</a:t>
            </a:r>
          </a:p>
          <a:p>
            <a:r>
              <a:rPr lang="en-GB" dirty="0"/>
              <a:t>Simplex thus spans entire region between 80% of specific speed/diameter-based initial guess and maximum values</a:t>
            </a:r>
          </a:p>
          <a:p>
            <a:r>
              <a:rPr lang="en-GB" dirty="0"/>
              <a:t>Extends to arbitrary dimensions</a:t>
            </a:r>
          </a:p>
        </p:txBody>
      </p:sp>
    </p:spTree>
    <p:extLst>
      <p:ext uri="{BB962C8B-B14F-4D97-AF65-F5344CB8AC3E}">
        <p14:creationId xmlns:p14="http://schemas.microsoft.com/office/powerpoint/2010/main" val="2109224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947EB6-F6F2-83DD-8BB9-05A6B313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custom simplex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BD1078-220F-5D2A-064B-905BDB10C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0" dirty="0"/>
              <a:t>Using </a:t>
            </a:r>
            <a:r>
              <a:rPr lang="en-GB" b="0" dirty="0" err="1"/>
              <a:t>Scipy</a:t>
            </a:r>
            <a:r>
              <a:rPr lang="en-GB" b="0" dirty="0"/>
              <a:t> default simplex</a:t>
            </a:r>
          </a:p>
          <a:p>
            <a:r>
              <a:rPr lang="en-GB" b="0" dirty="0"/>
              <a:t>0.37s per optimisation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F27C17-400F-F98B-1CE5-32D62193E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523753" cy="823912"/>
          </a:xfrm>
        </p:spPr>
        <p:txBody>
          <a:bodyPr>
            <a:normAutofit fontScale="85000" lnSpcReduction="10000"/>
          </a:bodyPr>
          <a:lstStyle/>
          <a:p>
            <a:r>
              <a:rPr lang="en-GB" b="0" dirty="0"/>
              <a:t>Custom simplex</a:t>
            </a:r>
          </a:p>
          <a:p>
            <a:r>
              <a:rPr lang="en-GB" b="0" dirty="0"/>
              <a:t>0.25s per optimisation, 20% reduction in max ESM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4CE0AF3-ACE1-2CA7-EE1E-D0667B3D9A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0918" y="2505075"/>
            <a:ext cx="4875527" cy="368458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4C19386-624F-0351-E440-8643E081AC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6552" y="2505075"/>
            <a:ext cx="4854483" cy="3684588"/>
          </a:xfrm>
        </p:spPr>
      </p:pic>
    </p:spTree>
    <p:extLst>
      <p:ext uri="{BB962C8B-B14F-4D97-AF65-F5344CB8AC3E}">
        <p14:creationId xmlns:p14="http://schemas.microsoft.com/office/powerpoint/2010/main" val="386647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AFFC-F01C-E975-AA23-22B1B8DC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…is far from what’s required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A70218-7176-4602-90D5-2505A9CD4F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E9E9EBD-877A-6778-1C3D-EF18C3F2B584}"/>
              </a:ext>
            </a:extLst>
          </p:cNvPr>
          <p:cNvSpPr/>
          <p:nvPr/>
        </p:nvSpPr>
        <p:spPr>
          <a:xfrm>
            <a:off x="6027576" y="3275045"/>
            <a:ext cx="2556866" cy="1450958"/>
          </a:xfrm>
          <a:prstGeom prst="round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NASA reference architecture (DRA5)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AAD8E4-DAAE-CB2E-94B3-5038BDDA9713}"/>
              </a:ext>
            </a:extLst>
          </p:cNvPr>
          <p:cNvSpPr/>
          <p:nvPr/>
        </p:nvSpPr>
        <p:spPr>
          <a:xfrm>
            <a:off x="8584442" y="3275045"/>
            <a:ext cx="1897039" cy="1450959"/>
          </a:xfrm>
          <a:prstGeom prst="round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SpaceX refuelling requirement</a:t>
            </a:r>
          </a:p>
        </p:txBody>
      </p:sp>
    </p:spTree>
    <p:extLst>
      <p:ext uri="{BB962C8B-B14F-4D97-AF65-F5344CB8AC3E}">
        <p14:creationId xmlns:p14="http://schemas.microsoft.com/office/powerpoint/2010/main" val="2123510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DCB424-BFB2-379A-4B8A-246AE8A66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HX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CC27B-324B-3FED-A649-C10339396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2252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94EA-0DD3-976E-D4C9-A900FA3A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exchanger advanced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F3D0B-FE8B-8801-05EB-57059867F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Improved calculations for HX mass and design model</a:t>
            </a:r>
          </a:p>
          <a:p>
            <a:pPr lvl="1"/>
            <a:r>
              <a:rPr lang="en-GB" dirty="0"/>
              <a:t>Thermal resistance from wall and coolant-wall interface</a:t>
            </a:r>
          </a:p>
          <a:p>
            <a:pPr lvl="1"/>
            <a:r>
              <a:rPr lang="en-GB" dirty="0"/>
              <a:t>Pressure drop based on actual data</a:t>
            </a:r>
          </a:p>
          <a:p>
            <a:r>
              <a:rPr lang="en-GB" dirty="0" err="1"/>
              <a:t>Thermopedia</a:t>
            </a:r>
            <a:r>
              <a:rPr lang="en-GB" dirty="0"/>
              <a:t> as secondary source, references listed but not followed through</a:t>
            </a:r>
          </a:p>
          <a:p>
            <a:r>
              <a:rPr lang="en-GB" dirty="0"/>
              <a:t>Coolant pressure drop and pumping power </a:t>
            </a:r>
            <a:r>
              <a:rPr lang="en-GB" b="1" dirty="0"/>
              <a:t>significant factors</a:t>
            </a:r>
          </a:p>
          <a:p>
            <a:r>
              <a:rPr lang="en-GB" dirty="0"/>
              <a:t>Switch to low-viscosity low-temperature coolant fluid</a:t>
            </a:r>
          </a:p>
          <a:p>
            <a:pPr lvl="1"/>
            <a:r>
              <a:rPr lang="en-GB" dirty="0" err="1"/>
              <a:t>Therminol</a:t>
            </a:r>
            <a:r>
              <a:rPr lang="en-GB" dirty="0"/>
              <a:t> VLT</a:t>
            </a:r>
          </a:p>
          <a:p>
            <a:pPr lvl="1"/>
            <a:r>
              <a:rPr lang="en-GB" dirty="0"/>
              <a:t>Explore other options in future – supercritical helium? Liquid CO2?</a:t>
            </a:r>
          </a:p>
        </p:txBody>
      </p:sp>
    </p:spTree>
    <p:extLst>
      <p:ext uri="{BB962C8B-B14F-4D97-AF65-F5344CB8AC3E}">
        <p14:creationId xmlns:p14="http://schemas.microsoft.com/office/powerpoint/2010/main" val="13511620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7DA9-B78B-6A4B-AA3F-C6C04057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cases considered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AFCE8-FF67-2E06-6EC5-7477E455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Near-inlet HX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125F9-23EC-39CE-6337-A096F4BA34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1.9kPa, 230K</a:t>
            </a:r>
          </a:p>
          <a:p>
            <a:r>
              <a:rPr lang="en-GB" dirty="0"/>
              <a:t>50g/s</a:t>
            </a:r>
          </a:p>
          <a:p>
            <a:pPr lvl="1"/>
            <a:r>
              <a:rPr lang="en-GB" dirty="0"/>
              <a:t>1.14m3/s</a:t>
            </a:r>
          </a:p>
          <a:p>
            <a:r>
              <a:rPr lang="en-GB" dirty="0"/>
              <a:t>Flow area from 10cm2 to 10m2</a:t>
            </a:r>
          </a:p>
          <a:p>
            <a:pPr lvl="1"/>
            <a:r>
              <a:rPr lang="en-GB" dirty="0"/>
              <a:t>Velocity from 1140m/s to 0.114m/s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199E97-8CE7-DA14-8DAA-D8209423C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Near-outlet HX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C3C497-B563-F47A-AE8F-D7A1CE071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100kPa, 230K</a:t>
            </a:r>
          </a:p>
          <a:p>
            <a:r>
              <a:rPr lang="en-GB" dirty="0"/>
              <a:t>50g/s</a:t>
            </a:r>
          </a:p>
          <a:p>
            <a:pPr lvl="1"/>
            <a:r>
              <a:rPr lang="en-GB" dirty="0"/>
              <a:t>0.0217m3/s</a:t>
            </a:r>
          </a:p>
          <a:p>
            <a:r>
              <a:rPr lang="en-GB" dirty="0"/>
              <a:t>Flow area from 10cm2 to 10m2</a:t>
            </a:r>
          </a:p>
          <a:p>
            <a:pPr lvl="1"/>
            <a:r>
              <a:rPr lang="en-GB" dirty="0"/>
              <a:t>Velocity from 21.7m/s to 2.1mm/s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6672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98FABF-FB68-39F9-B851-45FC7FB9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rules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BBDB49-D3E2-80E3-F91B-0096E5113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Max diffusion area of 15</a:t>
            </a:r>
          </a:p>
          <a:p>
            <a:pPr lvl="1"/>
            <a:r>
              <a:rPr lang="en-GB" dirty="0"/>
              <a:t>Limits minimum speed in HX to ~15m/s</a:t>
            </a:r>
          </a:p>
          <a:p>
            <a:pPr lvl="1"/>
            <a:r>
              <a:rPr lang="en-GB" dirty="0"/>
              <a:t>Leads to 4m long diffuser near entry!</a:t>
            </a:r>
          </a:p>
          <a:p>
            <a:r>
              <a:rPr lang="en-GB" dirty="0"/>
              <a:t>Near-entry case: 1.9kPa, 300K, 1.49m3/s</a:t>
            </a:r>
          </a:p>
          <a:p>
            <a:pPr lvl="1"/>
            <a:r>
              <a:rPr lang="en-GB" dirty="0"/>
              <a:t>Inlet area 100cm2</a:t>
            </a:r>
          </a:p>
          <a:p>
            <a:r>
              <a:rPr lang="en-GB" dirty="0"/>
              <a:t>Near-exit case: 100kPa, 300K, 0.028m3/s</a:t>
            </a:r>
          </a:p>
          <a:p>
            <a:pPr lvl="1"/>
            <a:r>
              <a:rPr lang="en-GB" dirty="0"/>
              <a:t>Inlet area 2cm2</a:t>
            </a:r>
          </a:p>
          <a:p>
            <a:r>
              <a:rPr lang="en-GB" dirty="0"/>
              <a:t>1mm copper tubes, 0.1mm wall thickness, 20K difference</a:t>
            </a:r>
          </a:p>
        </p:txBody>
      </p:sp>
    </p:spTree>
    <p:extLst>
      <p:ext uri="{BB962C8B-B14F-4D97-AF65-F5344CB8AC3E}">
        <p14:creationId xmlns:p14="http://schemas.microsoft.com/office/powerpoint/2010/main" val="1077449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8836-E512-1C94-C6F3-9A832300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Pressure drop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137E0F-C330-6716-89BA-2900C0BB54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Much larger problem than previously assumed</a:t>
            </a:r>
          </a:p>
          <a:p>
            <a:r>
              <a:rPr lang="en-GB" dirty="0"/>
              <a:t>High flow velocities from compressor outlet = large losses</a:t>
            </a:r>
          </a:p>
          <a:p>
            <a:r>
              <a:rPr lang="en-GB" dirty="0"/>
              <a:t>Extreme diffusion required to reduce losses</a:t>
            </a:r>
          </a:p>
          <a:p>
            <a:r>
              <a:rPr lang="en-GB" dirty="0"/>
              <a:t>Bringing loss to 5% at HP needs speed of 2.5m/s</a:t>
            </a:r>
          </a:p>
          <a:p>
            <a:pPr lvl="1"/>
            <a:r>
              <a:rPr lang="en-GB" dirty="0"/>
              <a:t>Diffusion ratio of 40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D17F0F7-A283-D4CD-29B0-936A262B7A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229"/>
            <a:ext cx="5181600" cy="4032129"/>
          </a:xfrm>
        </p:spPr>
      </p:pic>
    </p:spTree>
    <p:extLst>
      <p:ext uri="{BB962C8B-B14F-4D97-AF65-F5344CB8AC3E}">
        <p14:creationId xmlns:p14="http://schemas.microsoft.com/office/powerpoint/2010/main" val="36176471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5E5B-12EA-2BE6-ECE0-EA34BEA1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Underlying reason: very long HX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4F270-281A-0176-8EE0-38C2CBD019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For 1.9kPa case, pressure drop per tube row is low but number of rows is large</a:t>
            </a:r>
          </a:p>
          <a:p>
            <a:r>
              <a:rPr lang="en-GB" dirty="0"/>
              <a:t>Maximum of 872 </a:t>
            </a:r>
            <a:r>
              <a:rPr lang="en-GB" dirty="0" err="1"/>
              <a:t>tuberows</a:t>
            </a:r>
            <a:r>
              <a:rPr lang="en-GB" dirty="0"/>
              <a:t>!</a:t>
            </a:r>
          </a:p>
          <a:p>
            <a:r>
              <a:rPr lang="en-GB" dirty="0"/>
              <a:t>New approach</a:t>
            </a:r>
          </a:p>
          <a:p>
            <a:pPr lvl="1"/>
            <a:r>
              <a:rPr lang="en-GB" b="1" dirty="0"/>
              <a:t>Parallel-plate heat exchangers </a:t>
            </a:r>
            <a:r>
              <a:rPr lang="en-GB" dirty="0"/>
              <a:t>with crossflowing fluid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893614-DBA4-D641-A4F0-CC44A751C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01143"/>
            <a:ext cx="5181600" cy="4000302"/>
          </a:xfrm>
        </p:spPr>
      </p:pic>
    </p:spTree>
    <p:extLst>
      <p:ext uri="{BB962C8B-B14F-4D97-AF65-F5344CB8AC3E}">
        <p14:creationId xmlns:p14="http://schemas.microsoft.com/office/powerpoint/2010/main" val="29550281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4CD6-3611-5AF8-DAD7-B1AE75BC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 and power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12D4F6-1510-5B08-445F-3AF72F2226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79658"/>
            <a:ext cx="5181600" cy="4243272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679AB9-EE38-AC85-873D-DA0DD7D389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74004"/>
            <a:ext cx="5181600" cy="4054579"/>
          </a:xfrm>
        </p:spPr>
      </p:pic>
    </p:spTree>
    <p:extLst>
      <p:ext uri="{BB962C8B-B14F-4D97-AF65-F5344CB8AC3E}">
        <p14:creationId xmlns:p14="http://schemas.microsoft.com/office/powerpoint/2010/main" val="2077829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42A4-E516-B7E8-D4A7-158691A46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geometry – sintered tubes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A3A1E8-6392-4FDC-3409-06993D1FB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6E5D31-B573-E66B-6EDD-4404B2857F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25C602-2A46-34D7-1F8E-21E57154B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SABRE engine precooler – brazed microchannels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72B251-B683-1AB4-A8F0-956954FE76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37581-671E-87EA-4B15-B967036F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9" y="2437894"/>
            <a:ext cx="2988678" cy="2190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9C5A57-23C3-060F-623F-699C4CBD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112" y="2384411"/>
            <a:ext cx="3099574" cy="2091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946102-E694-5F93-A16A-CD3C7912F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825" y="4475435"/>
            <a:ext cx="3437324" cy="2017440"/>
          </a:xfrm>
          <a:prstGeom prst="rect">
            <a:avLst/>
          </a:prstGeom>
        </p:spPr>
      </p:pic>
      <p:pic>
        <p:nvPicPr>
          <p:cNvPr id="1026" name="Picture 2" descr="Reaction Engines receives ESA validation for SABRE engine's pre-cooler  technology">
            <a:extLst>
              <a:ext uri="{FF2B5EF4-FFF2-40B4-BE49-F238E27FC236}">
                <a16:creationId xmlns:a16="http://schemas.microsoft.com/office/drawing/2014/main" id="{04F83CE1-F134-6A1E-F931-18BEF0767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2633141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18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7AF2-FD02-1A5A-F403-8B798A91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Pressure drop issues resolved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6DA274-FD5A-A598-42F6-5D4DCBC532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22028"/>
            <a:ext cx="5181600" cy="395853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1E07CFE-A038-35AB-FD0E-D85242EB1B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84353"/>
            <a:ext cx="5181600" cy="3833881"/>
          </a:xfrm>
        </p:spPr>
      </p:pic>
    </p:spTree>
    <p:extLst>
      <p:ext uri="{BB962C8B-B14F-4D97-AF65-F5344CB8AC3E}">
        <p14:creationId xmlns:p14="http://schemas.microsoft.com/office/powerpoint/2010/main" val="303647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553A-6D6A-1BD0-315D-C8F07DB5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Higher HTC = less overall weight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96BBA4-839E-DE25-BF18-B50F3BC9AB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04854"/>
            <a:ext cx="5181600" cy="39928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58EF61-5592-0B47-46E8-57AF01B73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04493"/>
            <a:ext cx="5181600" cy="3993602"/>
          </a:xfrm>
        </p:spPr>
      </p:pic>
    </p:spTree>
    <p:extLst>
      <p:ext uri="{BB962C8B-B14F-4D97-AF65-F5344CB8AC3E}">
        <p14:creationId xmlns:p14="http://schemas.microsoft.com/office/powerpoint/2010/main" val="314754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8E9A-5AA3-E206-4B65-3F1A2273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Perceived issues with mechanical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BD38-051E-ABC7-F0D2-ECA701AC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 power</a:t>
            </a:r>
          </a:p>
          <a:p>
            <a:r>
              <a:rPr lang="en-GB" dirty="0"/>
              <a:t>Sensitive to dust</a:t>
            </a:r>
          </a:p>
          <a:p>
            <a:r>
              <a:rPr lang="en-GB" dirty="0"/>
              <a:t>Heavy</a:t>
            </a:r>
          </a:p>
        </p:txBody>
      </p:sp>
    </p:spTree>
    <p:extLst>
      <p:ext uri="{BB962C8B-B14F-4D97-AF65-F5344CB8AC3E}">
        <p14:creationId xmlns:p14="http://schemas.microsoft.com/office/powerpoint/2010/main" val="3286535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215D5-CF68-094E-F7F7-850AAFB2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Sintered-wall HX implications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22548A-E4AA-7975-4B38-BC8E5FD2A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Three design variables</a:t>
            </a:r>
          </a:p>
          <a:p>
            <a:pPr lvl="1"/>
            <a:r>
              <a:rPr lang="en-GB" dirty="0"/>
              <a:t>Coolant speed </a:t>
            </a:r>
            <a:r>
              <a:rPr lang="en-GB" b="1" dirty="0"/>
              <a:t>(0.5-2m/s)</a:t>
            </a:r>
            <a:endParaRPr lang="en-GB" dirty="0"/>
          </a:p>
          <a:p>
            <a:pPr lvl="1"/>
            <a:r>
              <a:rPr lang="en-GB" dirty="0"/>
              <a:t>Gas bulk speed </a:t>
            </a:r>
            <a:r>
              <a:rPr lang="en-GB" b="1" dirty="0"/>
              <a:t>(10-150m/s)</a:t>
            </a:r>
            <a:endParaRPr lang="en-GB" dirty="0"/>
          </a:p>
          <a:p>
            <a:pPr lvl="1"/>
            <a:r>
              <a:rPr lang="en-GB" dirty="0"/>
              <a:t>Row spacing (pitch-to-diameter </a:t>
            </a:r>
            <a:r>
              <a:rPr lang="en-GB"/>
              <a:t>ratio) </a:t>
            </a:r>
            <a:r>
              <a:rPr lang="en-GB" b="1"/>
              <a:t>(1.25-20)</a:t>
            </a:r>
            <a:endParaRPr lang="en-GB" dirty="0"/>
          </a:p>
          <a:p>
            <a:r>
              <a:rPr lang="en-GB" dirty="0"/>
              <a:t>Low pressure drops with reasonable diffusion</a:t>
            </a:r>
          </a:p>
          <a:p>
            <a:pPr lvl="1"/>
            <a:r>
              <a:rPr lang="en-GB" dirty="0"/>
              <a:t>Can access pressure drop from ~0% to infinity in practice</a:t>
            </a:r>
          </a:p>
          <a:p>
            <a:pPr lvl="1"/>
            <a:r>
              <a:rPr lang="en-GB" dirty="0"/>
              <a:t>No constraint from this system – makes optimisation easier</a:t>
            </a:r>
          </a:p>
          <a:p>
            <a:r>
              <a:rPr lang="en-GB" dirty="0"/>
              <a:t>Low weight</a:t>
            </a:r>
          </a:p>
          <a:p>
            <a:r>
              <a:rPr lang="en-GB" dirty="0"/>
              <a:t>Definitely manufacturable (Reaction Engines)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408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FFF0-75E5-D02D-13B8-A7DBAF7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Compressor stator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0A0CF-E89D-30CF-8D33-4CD14E318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803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FA75-C8A3-B88D-2880-57D88D95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Axial compressor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5A5A1-07FA-35DD-8CB5-3865E3DC4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η</a:t>
            </a:r>
            <a:r>
              <a:rPr lang="en-GB" baseline="-25000" dirty="0"/>
              <a:t>stator</a:t>
            </a:r>
            <a:r>
              <a:rPr lang="en-GB" dirty="0"/>
              <a:t> = </a:t>
            </a:r>
            <a:r>
              <a:rPr lang="el-GR" dirty="0"/>
              <a:t>η</a:t>
            </a:r>
            <a:r>
              <a:rPr lang="en-GB" baseline="-25000" dirty="0"/>
              <a:t>rotor</a:t>
            </a:r>
            <a:endParaRPr lang="en-GB" dirty="0"/>
          </a:p>
          <a:p>
            <a:r>
              <a:rPr lang="en-GB" dirty="0"/>
              <a:t> Maximum </a:t>
            </a:r>
            <a:r>
              <a:rPr lang="el-GR" dirty="0"/>
              <a:t>η</a:t>
            </a:r>
            <a:r>
              <a:rPr lang="en-GB" baseline="-25000" dirty="0"/>
              <a:t>stage </a:t>
            </a:r>
            <a:r>
              <a:rPr lang="en-GB" dirty="0"/>
              <a:t>=85%</a:t>
            </a:r>
          </a:p>
          <a:p>
            <a:r>
              <a:rPr lang="en-GB" dirty="0"/>
              <a:t>Target value = 89%</a:t>
            </a:r>
          </a:p>
          <a:p>
            <a:r>
              <a:rPr lang="en-GB" dirty="0"/>
              <a:t>Implies </a:t>
            </a:r>
            <a:r>
              <a:rPr lang="el-GR" dirty="0"/>
              <a:t>η</a:t>
            </a:r>
            <a:r>
              <a:rPr lang="en-GB" baseline="-25000" dirty="0"/>
              <a:t>stator</a:t>
            </a:r>
            <a:r>
              <a:rPr lang="en-GB" dirty="0"/>
              <a:t> =97%</a:t>
            </a:r>
          </a:p>
          <a:p>
            <a:r>
              <a:rPr lang="en-GB" dirty="0"/>
              <a:t>Not sure best approach to handle this difference</a:t>
            </a:r>
          </a:p>
        </p:txBody>
      </p:sp>
    </p:spTree>
    <p:extLst>
      <p:ext uri="{BB962C8B-B14F-4D97-AF65-F5344CB8AC3E}">
        <p14:creationId xmlns:p14="http://schemas.microsoft.com/office/powerpoint/2010/main" val="37409911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41E99-0386-D650-A802-69493027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Centrifugal compressor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482BD-43C7-72BD-7FE6-F89EC6B503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Used rectangular duct diffuser efficiency map</a:t>
            </a:r>
          </a:p>
          <a:p>
            <a:pPr lvl="1"/>
            <a:r>
              <a:rPr lang="en-GB" dirty="0"/>
              <a:t>Assume we always lie on the maximum efficiency line</a:t>
            </a:r>
          </a:p>
          <a:p>
            <a:pPr lvl="1"/>
            <a:r>
              <a:rPr lang="en-GB" dirty="0"/>
              <a:t>Sets L/W, </a:t>
            </a:r>
            <a:r>
              <a:rPr lang="el-GR" dirty="0"/>
              <a:t>η</a:t>
            </a:r>
            <a:r>
              <a:rPr lang="en-GB" baseline="-25000" dirty="0"/>
              <a:t>stator</a:t>
            </a:r>
            <a:r>
              <a:rPr lang="en-GB" dirty="0"/>
              <a:t> for a given diffusion factor</a:t>
            </a:r>
          </a:p>
          <a:p>
            <a:r>
              <a:rPr lang="en-GB" dirty="0"/>
              <a:t>Logarithmic spiral blade shape</a:t>
            </a:r>
          </a:p>
          <a:p>
            <a:pPr lvl="1"/>
            <a:r>
              <a:rPr lang="en-GB" dirty="0"/>
              <a:t>Sets L for a given area ratio</a:t>
            </a:r>
          </a:p>
          <a:p>
            <a:r>
              <a:rPr lang="en-GB" dirty="0"/>
              <a:t>Determine all dimensions, number of blades, weight</a:t>
            </a:r>
          </a:p>
          <a:p>
            <a:pPr lvl="1"/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F1C9E-4471-7483-7109-9A17175DBA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9923" y="1825625"/>
            <a:ext cx="4246153" cy="4351338"/>
          </a:xfrm>
        </p:spPr>
      </p:pic>
    </p:spTree>
    <p:extLst>
      <p:ext uri="{BB962C8B-B14F-4D97-AF65-F5344CB8AC3E}">
        <p14:creationId xmlns:p14="http://schemas.microsoft.com/office/powerpoint/2010/main" val="2880238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E68-E3C9-924C-8C10-45FE8245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Stators in the solver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222C9A-4AA4-3EEB-8E7E-929F494A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 effect for axials – no new calculations</a:t>
            </a:r>
          </a:p>
          <a:p>
            <a:r>
              <a:rPr lang="en-GB" dirty="0" err="1"/>
              <a:t>Centrifugals</a:t>
            </a:r>
            <a:r>
              <a:rPr lang="en-GB" dirty="0"/>
              <a:t>	</a:t>
            </a:r>
          </a:p>
          <a:p>
            <a:pPr lvl="1"/>
            <a:r>
              <a:rPr lang="en-GB" dirty="0"/>
              <a:t>Adds one additional dimension of optimisation</a:t>
            </a:r>
          </a:p>
          <a:p>
            <a:pPr lvl="1"/>
            <a:r>
              <a:rPr lang="en-GB" dirty="0"/>
              <a:t>Almost no impact on execution speed - 0.4s per design, up from 0.37s</a:t>
            </a:r>
          </a:p>
          <a:p>
            <a:r>
              <a:rPr lang="en-GB" dirty="0"/>
              <a:t>System is making intelligent </a:t>
            </a:r>
            <a:r>
              <a:rPr lang="en-GB" dirty="0" err="1"/>
              <a:t>tradeoffs</a:t>
            </a:r>
            <a:endParaRPr lang="en-GB" dirty="0"/>
          </a:p>
          <a:p>
            <a:pPr lvl="1"/>
            <a:r>
              <a:rPr lang="en-GB" dirty="0"/>
              <a:t>Maximum </a:t>
            </a:r>
            <a:r>
              <a:rPr lang="el-GR" dirty="0"/>
              <a:t>η</a:t>
            </a:r>
            <a:r>
              <a:rPr lang="en-GB" baseline="-25000" dirty="0"/>
              <a:t>stage  </a:t>
            </a:r>
            <a:r>
              <a:rPr lang="en-GB" dirty="0"/>
              <a:t>for centrifugal is 87% (diffusion factor=15)</a:t>
            </a:r>
          </a:p>
          <a:p>
            <a:pPr lvl="1"/>
            <a:r>
              <a:rPr lang="en-GB" dirty="0"/>
              <a:t>Seems to aim for </a:t>
            </a:r>
            <a:r>
              <a:rPr lang="el-GR" dirty="0"/>
              <a:t>η</a:t>
            </a:r>
            <a:r>
              <a:rPr lang="en-GB" baseline="-25000" dirty="0"/>
              <a:t>stage </a:t>
            </a:r>
            <a:r>
              <a:rPr lang="en-GB" dirty="0"/>
              <a:t>~73%  (DF ~ 3.8)</a:t>
            </a:r>
          </a:p>
          <a:p>
            <a:pPr lvl="1"/>
            <a:r>
              <a:rPr lang="en-GB" dirty="0"/>
              <a:t>Reducing emphasis on weight by 20%: aims for </a:t>
            </a:r>
            <a:r>
              <a:rPr lang="el-GR" dirty="0"/>
              <a:t>η</a:t>
            </a:r>
            <a:r>
              <a:rPr lang="en-GB" baseline="-25000" dirty="0"/>
              <a:t>stage </a:t>
            </a:r>
            <a:r>
              <a:rPr lang="en-GB" dirty="0"/>
              <a:t>~81%</a:t>
            </a:r>
          </a:p>
          <a:p>
            <a:pPr lvl="1"/>
            <a:r>
              <a:rPr lang="en-GB" dirty="0"/>
              <a:t>Reducing by 40%: aims for maximal </a:t>
            </a:r>
            <a:r>
              <a:rPr lang="el-GR" dirty="0"/>
              <a:t>η</a:t>
            </a:r>
            <a:r>
              <a:rPr lang="en-GB" baseline="-25000" dirty="0"/>
              <a:t>stage </a:t>
            </a:r>
            <a:r>
              <a:rPr lang="en-GB" dirty="0"/>
              <a:t>~87% </a:t>
            </a:r>
          </a:p>
          <a:p>
            <a:pPr lvl="1"/>
            <a:r>
              <a:rPr lang="en-GB" dirty="0"/>
              <a:t>Apparantly non-linearity in emphasis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72563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9D33-3E5B-770E-7DF4-357A5954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Whole-system optimisation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7B8C0-C687-7EA8-EBDC-DFB29649B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1682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5BD5-5116-2803-63C9-5007E568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F8809-DAA0-62B4-4001-BEAF579D5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Non-optimised machines</a:t>
            </a:r>
          </a:p>
          <a:p>
            <a:r>
              <a:rPr lang="el-GR" dirty="0"/>
              <a:t>η </a:t>
            </a:r>
            <a:r>
              <a:rPr lang="en-GB" dirty="0"/>
              <a:t>=85% axials, 73-65% </a:t>
            </a:r>
            <a:r>
              <a:rPr lang="en-GB" dirty="0" err="1"/>
              <a:t>centrifugals</a:t>
            </a:r>
            <a:endParaRPr lang="en-GB" dirty="0"/>
          </a:p>
          <a:p>
            <a:r>
              <a:rPr lang="en-GB" dirty="0"/>
              <a:t>Stator weight, HX weight, HX performance all modelled very crudely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309AEC-6875-4853-4E77-85A4587353A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54639917"/>
              </p:ext>
            </p:extLst>
          </p:nvPr>
        </p:nvGraphicFramePr>
        <p:xfrm>
          <a:off x="6378766" y="1825625"/>
          <a:ext cx="5181601" cy="317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9157">
                  <a:extLst>
                    <a:ext uri="{9D8B030D-6E8A-4147-A177-3AD203B41FA5}">
                      <a16:colId xmlns:a16="http://schemas.microsoft.com/office/drawing/2014/main" val="1359270774"/>
                    </a:ext>
                  </a:extLst>
                </a:gridCol>
                <a:gridCol w="849098">
                  <a:extLst>
                    <a:ext uri="{9D8B030D-6E8A-4147-A177-3AD203B41FA5}">
                      <a16:colId xmlns:a16="http://schemas.microsoft.com/office/drawing/2014/main" val="3474135146"/>
                    </a:ext>
                  </a:extLst>
                </a:gridCol>
                <a:gridCol w="756426">
                  <a:extLst>
                    <a:ext uri="{9D8B030D-6E8A-4147-A177-3AD203B41FA5}">
                      <a16:colId xmlns:a16="http://schemas.microsoft.com/office/drawing/2014/main" val="1352214188"/>
                    </a:ext>
                  </a:extLst>
                </a:gridCol>
                <a:gridCol w="870334">
                  <a:extLst>
                    <a:ext uri="{9D8B030D-6E8A-4147-A177-3AD203B41FA5}">
                      <a16:colId xmlns:a16="http://schemas.microsoft.com/office/drawing/2014/main" val="2964838287"/>
                    </a:ext>
                  </a:extLst>
                </a:gridCol>
                <a:gridCol w="766586">
                  <a:extLst>
                    <a:ext uri="{9D8B030D-6E8A-4147-A177-3AD203B41FA5}">
                      <a16:colId xmlns:a16="http://schemas.microsoft.com/office/drawing/2014/main" val="2512632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Weight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Power (</a:t>
                      </a:r>
                      <a:r>
                        <a:rPr lang="en-GB" sz="1600" dirty="0" err="1"/>
                        <a:t>kWe</a:t>
                      </a:r>
                      <a:r>
                        <a:rPr lang="en-GB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Cooling</a:t>
                      </a:r>
                    </a:p>
                    <a:p>
                      <a:r>
                        <a:rPr lang="en-GB" sz="1600" dirty="0"/>
                        <a:t>(</a:t>
                      </a:r>
                      <a:r>
                        <a:rPr lang="en-GB" sz="1600" dirty="0" err="1"/>
                        <a:t>kWe</a:t>
                      </a:r>
                      <a:r>
                        <a:rPr lang="en-GB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ESM (kg)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62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Compressor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110.2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110.2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HX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239.9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239.9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80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HX cooling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2238.5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Motor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58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Motor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12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1111.1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81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378.4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9688.0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324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575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0E05-89B5-D93A-B6F1-15ECB28F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Single-item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B6D43-3498-4A0F-982A-A0920056D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3646"/>
          </a:xfrm>
        </p:spPr>
        <p:txBody>
          <a:bodyPr/>
          <a:lstStyle/>
          <a:p>
            <a:r>
              <a:rPr lang="en-GB" dirty="0"/>
              <a:t>Optimise each machine in turn, feeding in parameters from previous</a:t>
            </a:r>
          </a:p>
          <a:p>
            <a:r>
              <a:rPr lang="en-GB" dirty="0"/>
              <a:t>Quick to run</a:t>
            </a:r>
          </a:p>
          <a:p>
            <a:pPr lvl="1"/>
            <a:r>
              <a:rPr lang="en-GB" dirty="0"/>
              <a:t>O(1s) per machine, 19 machines</a:t>
            </a:r>
          </a:p>
          <a:p>
            <a:r>
              <a:rPr lang="en-GB" dirty="0"/>
              <a:t>Definitely not truly optimal</a:t>
            </a:r>
          </a:p>
          <a:p>
            <a:pPr lvl="1"/>
            <a:r>
              <a:rPr lang="en-GB" dirty="0"/>
              <a:t>Diffusers in comp and HX</a:t>
            </a:r>
          </a:p>
          <a:p>
            <a:pPr lvl="1"/>
            <a:r>
              <a:rPr lang="en-GB" dirty="0"/>
              <a:t>Sharing of motors</a:t>
            </a:r>
          </a:p>
          <a:p>
            <a:r>
              <a:rPr lang="en-GB" dirty="0"/>
              <a:t>Slight reduction in ESM but shift from power to physical weight</a:t>
            </a:r>
          </a:p>
          <a:p>
            <a:r>
              <a:rPr lang="en-GB" dirty="0"/>
              <a:t>87.7% ESM reduction vs </a:t>
            </a:r>
            <a:r>
              <a:rPr lang="en-GB" dirty="0" err="1"/>
              <a:t>SotA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E112343-7005-62C9-89B9-3B9E23202C0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73702516"/>
              </p:ext>
            </p:extLst>
          </p:nvPr>
        </p:nvGraphicFramePr>
        <p:xfrm>
          <a:off x="6019800" y="1337599"/>
          <a:ext cx="5867401" cy="5194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22054">
                  <a:extLst>
                    <a:ext uri="{9D8B030D-6E8A-4147-A177-3AD203B41FA5}">
                      <a16:colId xmlns:a16="http://schemas.microsoft.com/office/drawing/2014/main" val="4191572363"/>
                    </a:ext>
                  </a:extLst>
                </a:gridCol>
                <a:gridCol w="803180">
                  <a:extLst>
                    <a:ext uri="{9D8B030D-6E8A-4147-A177-3AD203B41FA5}">
                      <a16:colId xmlns:a16="http://schemas.microsoft.com/office/drawing/2014/main" val="3323747610"/>
                    </a:ext>
                  </a:extLst>
                </a:gridCol>
                <a:gridCol w="849900">
                  <a:extLst>
                    <a:ext uri="{9D8B030D-6E8A-4147-A177-3AD203B41FA5}">
                      <a16:colId xmlns:a16="http://schemas.microsoft.com/office/drawing/2014/main" val="1698041960"/>
                    </a:ext>
                  </a:extLst>
                </a:gridCol>
                <a:gridCol w="896169">
                  <a:extLst>
                    <a:ext uri="{9D8B030D-6E8A-4147-A177-3AD203B41FA5}">
                      <a16:colId xmlns:a16="http://schemas.microsoft.com/office/drawing/2014/main" val="209926364"/>
                    </a:ext>
                  </a:extLst>
                </a:gridCol>
                <a:gridCol w="896098">
                  <a:extLst>
                    <a:ext uri="{9D8B030D-6E8A-4147-A177-3AD203B41FA5}">
                      <a16:colId xmlns:a16="http://schemas.microsoft.com/office/drawing/2014/main" val="417200058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ESM table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Cooling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ESM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0459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Axial compressor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6175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Centrifugal compressor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88.38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88.38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2788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2445.0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2445.00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0845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cooling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18577.6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2247.89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2517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Condenser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394.16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394.16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53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Condenser cooling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3620.0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438.02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6996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Coolant pump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12.69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12.69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8056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Coolant pump power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4277.8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645.94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0719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weight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14.85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14.85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6965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power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26335.0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3976.59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6713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Batteries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850.35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850.35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56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2955.8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30612.8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22197.6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11114.6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763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Like-for-like total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2534.1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26335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18577.6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9623.8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409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Like-for-like change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+569%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-34%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+0.4%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-0.7%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116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9193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94CC7-8994-E485-5C93-F9A349AC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ESM breakdown in single-item optimised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3507EFA-3181-59A1-63F5-1D1148FCC2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8618803"/>
              </p:ext>
            </p:extLst>
          </p:nvPr>
        </p:nvGraphicFramePr>
        <p:xfrm>
          <a:off x="838200" y="1825624"/>
          <a:ext cx="10515600" cy="4773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684384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8B47-552E-05BA-ABE0-FE4A984F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Compressors in single-item optimised design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BE7CB46-6C84-3648-F41B-DC4E34C0C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245068"/>
              </p:ext>
            </p:extLst>
          </p:nvPr>
        </p:nvGraphicFramePr>
        <p:xfrm>
          <a:off x="242371" y="1946830"/>
          <a:ext cx="11567712" cy="4640359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549309638"/>
                    </a:ext>
                  </a:extLst>
                </a:gridCol>
                <a:gridCol w="870333">
                  <a:extLst>
                    <a:ext uri="{9D8B030D-6E8A-4147-A177-3AD203B41FA5}">
                      <a16:colId xmlns:a16="http://schemas.microsoft.com/office/drawing/2014/main" val="1575345122"/>
                    </a:ext>
                  </a:extLst>
                </a:gridCol>
                <a:gridCol w="1112703">
                  <a:extLst>
                    <a:ext uri="{9D8B030D-6E8A-4147-A177-3AD203B41FA5}">
                      <a16:colId xmlns:a16="http://schemas.microsoft.com/office/drawing/2014/main" val="3116438945"/>
                    </a:ext>
                  </a:extLst>
                </a:gridCol>
                <a:gridCol w="1432193">
                  <a:extLst>
                    <a:ext uri="{9D8B030D-6E8A-4147-A177-3AD203B41FA5}">
                      <a16:colId xmlns:a16="http://schemas.microsoft.com/office/drawing/2014/main" val="2495475307"/>
                    </a:ext>
                  </a:extLst>
                </a:gridCol>
                <a:gridCol w="1509311">
                  <a:extLst>
                    <a:ext uri="{9D8B030D-6E8A-4147-A177-3AD203B41FA5}">
                      <a16:colId xmlns:a16="http://schemas.microsoft.com/office/drawing/2014/main" val="3489041283"/>
                    </a:ext>
                  </a:extLst>
                </a:gridCol>
                <a:gridCol w="1235377">
                  <a:extLst>
                    <a:ext uri="{9D8B030D-6E8A-4147-A177-3AD203B41FA5}">
                      <a16:colId xmlns:a16="http://schemas.microsoft.com/office/drawing/2014/main" val="2327609524"/>
                    </a:ext>
                  </a:extLst>
                </a:gridCol>
                <a:gridCol w="1076930">
                  <a:extLst>
                    <a:ext uri="{9D8B030D-6E8A-4147-A177-3AD203B41FA5}">
                      <a16:colId xmlns:a16="http://schemas.microsoft.com/office/drawing/2014/main" val="2587862454"/>
                    </a:ext>
                  </a:extLst>
                </a:gridCol>
                <a:gridCol w="1039794">
                  <a:extLst>
                    <a:ext uri="{9D8B030D-6E8A-4147-A177-3AD203B41FA5}">
                      <a16:colId xmlns:a16="http://schemas.microsoft.com/office/drawing/2014/main" val="568574390"/>
                    </a:ext>
                  </a:extLst>
                </a:gridCol>
                <a:gridCol w="946955">
                  <a:extLst>
                    <a:ext uri="{9D8B030D-6E8A-4147-A177-3AD203B41FA5}">
                      <a16:colId xmlns:a16="http://schemas.microsoft.com/office/drawing/2014/main" val="103605359"/>
                    </a:ext>
                  </a:extLst>
                </a:gridCol>
                <a:gridCol w="742710">
                  <a:extLst>
                    <a:ext uri="{9D8B030D-6E8A-4147-A177-3AD203B41FA5}">
                      <a16:colId xmlns:a16="http://schemas.microsoft.com/office/drawing/2014/main" val="1246205561"/>
                    </a:ext>
                  </a:extLst>
                </a:gridCol>
                <a:gridCol w="687006">
                  <a:extLst>
                    <a:ext uri="{9D8B030D-6E8A-4147-A177-3AD203B41FA5}">
                      <a16:colId xmlns:a16="http://schemas.microsoft.com/office/drawing/2014/main" val="112877176"/>
                    </a:ext>
                  </a:extLst>
                </a:gridCol>
              </a:tblGrid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Machine</a:t>
                      </a: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Pressure ratio</a:t>
                      </a: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Inlet mean diameter (mm)</a:t>
                      </a: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Impeller outlet diameter (mm)</a:t>
                      </a: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Diffuser outlet diameter (mm)</a:t>
                      </a: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Bladeheight</a:t>
                      </a:r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(mm)</a:t>
                      </a: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Speed (RPM)</a:t>
                      </a: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Efficiency</a:t>
                      </a: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Weight (kg)</a:t>
                      </a: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Power (W)</a:t>
                      </a: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ESM (kg-e)</a:t>
                      </a: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54420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Axial 1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68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45.48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58327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84.6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0.16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212.5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25.873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313295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Axial 2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37.1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84.6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0.13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218.2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26.532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762117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Axial 3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37.17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84.6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0.13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224.1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27.246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077536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Axial 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37.95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79791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84.6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0.12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230.2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27.974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816612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Axial 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35.36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84.6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0.12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236.4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28.724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023698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Axial 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32.52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84.6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242.7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29.467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627063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Radial 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2.775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71.1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117.9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869.5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19.7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45115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83.66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22.765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3020.3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388.22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505225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Radial 2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2.775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86.5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102.1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841.5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7.9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48293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84.75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19.64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3344.5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424.32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724712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Radial 3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2.775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36.1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49.3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639.7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6.1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88.11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12.41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3216.7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401.63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349575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Radial 4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2.775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30.9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97.7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653.8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2.29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82.61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11.52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3431.1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426.68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824542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Radial 5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2.775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25.5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66.63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634.4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0.864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85.99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10.66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3296.2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409.5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985061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Radial 6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2.775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20.86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90.64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656.9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0.323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83.5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11.38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3395.1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422.19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1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15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8E9A-5AA3-E206-4B65-3F1A2273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Perceived issues with mechanical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BD38-051E-ABC7-F0D2-ECA701AC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High power</a:t>
            </a:r>
          </a:p>
          <a:p>
            <a:pPr lvl="1"/>
            <a:r>
              <a:rPr lang="en-GB" dirty="0"/>
              <a:t>Comparison to roughing pumps (piston) usually made</a:t>
            </a:r>
          </a:p>
          <a:p>
            <a:pPr lvl="1"/>
            <a:r>
              <a:rPr lang="en-GB" dirty="0"/>
              <a:t>Testbed scales – mechanical does perform badly!</a:t>
            </a:r>
          </a:p>
          <a:p>
            <a:pPr lvl="1"/>
            <a:r>
              <a:rPr lang="en-GB" dirty="0"/>
              <a:t>Current state of art isn’t especially low power either</a:t>
            </a:r>
          </a:p>
          <a:p>
            <a:r>
              <a:rPr lang="en-GB" dirty="0"/>
              <a:t>Sensitive to dust</a:t>
            </a:r>
          </a:p>
          <a:p>
            <a:r>
              <a:rPr lang="en-GB" dirty="0"/>
              <a:t>Heavy</a:t>
            </a:r>
          </a:p>
        </p:txBody>
      </p:sp>
    </p:spTree>
    <p:extLst>
      <p:ext uri="{BB962C8B-B14F-4D97-AF65-F5344CB8AC3E}">
        <p14:creationId xmlns:p14="http://schemas.microsoft.com/office/powerpoint/2010/main" val="575750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120D-26C1-2D20-AE3B-CE257E4E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HX in single-item optimised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02F9EC-0A8C-02DA-F1E5-A396858477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8307088"/>
              </p:ext>
            </p:extLst>
          </p:nvPr>
        </p:nvGraphicFramePr>
        <p:xfrm>
          <a:off x="864940" y="2196503"/>
          <a:ext cx="10462120" cy="30676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4662">
                  <a:extLst>
                    <a:ext uri="{9D8B030D-6E8A-4147-A177-3AD203B41FA5}">
                      <a16:colId xmlns:a16="http://schemas.microsoft.com/office/drawing/2014/main" val="656803856"/>
                    </a:ext>
                  </a:extLst>
                </a:gridCol>
                <a:gridCol w="1016320">
                  <a:extLst>
                    <a:ext uri="{9D8B030D-6E8A-4147-A177-3AD203B41FA5}">
                      <a16:colId xmlns:a16="http://schemas.microsoft.com/office/drawing/2014/main" val="879325100"/>
                    </a:ext>
                  </a:extLst>
                </a:gridCol>
                <a:gridCol w="1016320">
                  <a:extLst>
                    <a:ext uri="{9D8B030D-6E8A-4147-A177-3AD203B41FA5}">
                      <a16:colId xmlns:a16="http://schemas.microsoft.com/office/drawing/2014/main" val="2459095842"/>
                    </a:ext>
                  </a:extLst>
                </a:gridCol>
                <a:gridCol w="1016320">
                  <a:extLst>
                    <a:ext uri="{9D8B030D-6E8A-4147-A177-3AD203B41FA5}">
                      <a16:colId xmlns:a16="http://schemas.microsoft.com/office/drawing/2014/main" val="2820459389"/>
                    </a:ext>
                  </a:extLst>
                </a:gridCol>
                <a:gridCol w="1175743">
                  <a:extLst>
                    <a:ext uri="{9D8B030D-6E8A-4147-A177-3AD203B41FA5}">
                      <a16:colId xmlns:a16="http://schemas.microsoft.com/office/drawing/2014/main" val="2348762811"/>
                    </a:ext>
                  </a:extLst>
                </a:gridCol>
                <a:gridCol w="1016320">
                  <a:extLst>
                    <a:ext uri="{9D8B030D-6E8A-4147-A177-3AD203B41FA5}">
                      <a16:colId xmlns:a16="http://schemas.microsoft.com/office/drawing/2014/main" val="622009089"/>
                    </a:ext>
                  </a:extLst>
                </a:gridCol>
                <a:gridCol w="1016320">
                  <a:extLst>
                    <a:ext uri="{9D8B030D-6E8A-4147-A177-3AD203B41FA5}">
                      <a16:colId xmlns:a16="http://schemas.microsoft.com/office/drawing/2014/main" val="4291489380"/>
                    </a:ext>
                  </a:extLst>
                </a:gridCol>
                <a:gridCol w="976465">
                  <a:extLst>
                    <a:ext uri="{9D8B030D-6E8A-4147-A177-3AD203B41FA5}">
                      <a16:colId xmlns:a16="http://schemas.microsoft.com/office/drawing/2014/main" val="2101828655"/>
                    </a:ext>
                  </a:extLst>
                </a:gridCol>
                <a:gridCol w="1016320">
                  <a:extLst>
                    <a:ext uri="{9D8B030D-6E8A-4147-A177-3AD203B41FA5}">
                      <a16:colId xmlns:a16="http://schemas.microsoft.com/office/drawing/2014/main" val="1670507864"/>
                    </a:ext>
                  </a:extLst>
                </a:gridCol>
                <a:gridCol w="737330">
                  <a:extLst>
                    <a:ext uri="{9D8B030D-6E8A-4147-A177-3AD203B41FA5}">
                      <a16:colId xmlns:a16="http://schemas.microsoft.com/office/drawing/2014/main" val="1179568911"/>
                    </a:ext>
                  </a:extLst>
                </a:gridCol>
              </a:tblGrid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Machine</a:t>
                      </a: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Pressure ratio</a:t>
                      </a: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Cooling power (W)</a:t>
                      </a: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Length (m)</a:t>
                      </a: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Actual duct length (m)</a:t>
                      </a: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Coolant pumping power (W)</a:t>
                      </a: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Number of tube passes</a:t>
                      </a: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Duct size (mm)</a:t>
                      </a: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Weight (kg)</a:t>
                      </a: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ESM (kg-e)</a:t>
                      </a:r>
                    </a:p>
                  </a:txBody>
                  <a:tcPr marL="18000" marR="4218" marT="4218" marB="36000" anchor="b"/>
                </a:tc>
                <a:extLst>
                  <a:ext uri="{0D108BD9-81ED-4DB2-BD59-A6C34878D82A}">
                    <a16:rowId xmlns:a16="http://schemas.microsoft.com/office/drawing/2014/main" val="1234523239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HX 1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1894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8.424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4.09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1530.8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151478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203.6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365.3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550.53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extLst>
                  <a:ext uri="{0D108BD9-81ED-4DB2-BD59-A6C34878D82A}">
                    <a16:rowId xmlns:a16="http://schemas.microsoft.com/office/drawing/2014/main" val="1061764557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HX 2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3344.5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16.97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9.56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28.01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301329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170.4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170.4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173.79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218" marT="4218" marB="36000" anchor="b"/>
                </a:tc>
                <a:extLst>
                  <a:ext uri="{0D108BD9-81ED-4DB2-BD59-A6C34878D82A}">
                    <a16:rowId xmlns:a16="http://schemas.microsoft.com/office/drawing/2014/main" val="3336495941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HX 3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3216.7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7.16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4.006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459.4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168336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203.5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400.4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455.99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extLst>
                  <a:ext uri="{0D108BD9-81ED-4DB2-BD59-A6C34878D82A}">
                    <a16:rowId xmlns:a16="http://schemas.microsoft.com/office/drawing/2014/main" val="111547906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HX 4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3431.1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10.56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7.32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22.91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230706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151.6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410.5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413.27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extLst>
                  <a:ext uri="{0D108BD9-81ED-4DB2-BD59-A6C34878D82A}">
                    <a16:rowId xmlns:a16="http://schemas.microsoft.com/office/drawing/2014/main" val="1915288931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HX 5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3296.2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64.2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56.5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36.8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818440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803.7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808.15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extLst>
                  <a:ext uri="{0D108BD9-81ED-4DB2-BD59-A6C34878D82A}">
                    <a16:rowId xmlns:a16="http://schemas.microsoft.com/office/drawing/2014/main" val="2304825514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HX 6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3395.1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15.4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9.55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907.3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229248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294.7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404.48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extLst>
                  <a:ext uri="{0D108BD9-81ED-4DB2-BD59-A6C34878D82A}">
                    <a16:rowId xmlns:a16="http://schemas.microsoft.com/office/drawing/2014/main" val="58722120"/>
                  </a:ext>
                </a:extLst>
              </a:tr>
              <a:tr h="1602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Condenser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0.94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3620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92.63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91.94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437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643552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47.6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394.16</a:t>
                      </a:r>
                      <a:endParaRPr lang="en-GB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447.04</a:t>
                      </a:r>
                      <a:endParaRPr lang="en-GB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8000" marR="4763" marT="4763" marB="36000" anchor="b"/>
                </a:tc>
                <a:extLst>
                  <a:ext uri="{0D108BD9-81ED-4DB2-BD59-A6C34878D82A}">
                    <a16:rowId xmlns:a16="http://schemas.microsoft.com/office/drawing/2014/main" val="377058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7260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67AB-DE07-D7C4-B95B-109B5A7D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seen with single-item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A6DD4-355F-2D0B-80C6-309AACE9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Heat exchangers are extremely long</a:t>
            </a:r>
          </a:p>
          <a:p>
            <a:pPr lvl="1"/>
            <a:r>
              <a:rPr lang="en-GB" dirty="0"/>
              <a:t>Increase allowable pressure drop per HX - currently an input parameter</a:t>
            </a:r>
          </a:p>
          <a:p>
            <a:pPr lvl="1"/>
            <a:r>
              <a:rPr lang="en-GB" dirty="0"/>
              <a:t>Reduce wall thickness – REL has achieved 40 micron </a:t>
            </a:r>
          </a:p>
          <a:p>
            <a:pPr lvl="1"/>
            <a:r>
              <a:rPr lang="en-GB" dirty="0"/>
              <a:t>Decrease fluid temperature – limits on radiator performance</a:t>
            </a:r>
          </a:p>
          <a:p>
            <a:pPr lvl="1"/>
            <a:r>
              <a:rPr lang="en-GB" dirty="0"/>
              <a:t>Change to a different fluid with better performance</a:t>
            </a:r>
          </a:p>
          <a:p>
            <a:r>
              <a:rPr lang="en-GB" dirty="0"/>
              <a:t>Later stage radials have very small </a:t>
            </a:r>
            <a:r>
              <a:rPr lang="en-GB" dirty="0" err="1"/>
              <a:t>bladeheights</a:t>
            </a:r>
            <a:r>
              <a:rPr lang="en-GB" dirty="0"/>
              <a:t>, tip gap issues</a:t>
            </a:r>
          </a:p>
          <a:p>
            <a:pPr lvl="1"/>
            <a:r>
              <a:rPr lang="en-GB" dirty="0"/>
              <a:t>Strengthen solver bias away from these values – already very strong</a:t>
            </a:r>
          </a:p>
          <a:p>
            <a:pPr lvl="1"/>
            <a:r>
              <a:rPr lang="en-GB" dirty="0"/>
              <a:t>Increase mass flow to make everything bigger</a:t>
            </a:r>
          </a:p>
          <a:p>
            <a:pPr lvl="1"/>
            <a:r>
              <a:rPr lang="en-GB" dirty="0"/>
              <a:t>Replace final stages with piston/scroll</a:t>
            </a:r>
          </a:p>
        </p:txBody>
      </p:sp>
    </p:spTree>
    <p:extLst>
      <p:ext uri="{BB962C8B-B14F-4D97-AF65-F5344CB8AC3E}">
        <p14:creationId xmlns:p14="http://schemas.microsoft.com/office/powerpoint/2010/main" val="755856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8F1AAF-1BE6-8008-5FCB-7151C822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HX alternative coolant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EC379E-6F2E-7C3D-7545-F7B90C130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Total weight = 2878kg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8B7FC9-5AA5-1612-EF43-FF01F6A171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8238" y="2505075"/>
            <a:ext cx="4700886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9BFBA8-103E-024A-27DF-C2ED0ADAD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b="0" dirty="0"/>
              <a:t>Total length = 123m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700A8DA-2903-3E60-5580-D0B71113DC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5346" y="2505075"/>
            <a:ext cx="4876895" cy="3684588"/>
          </a:xfrm>
        </p:spPr>
      </p:pic>
    </p:spTree>
    <p:extLst>
      <p:ext uri="{BB962C8B-B14F-4D97-AF65-F5344CB8AC3E}">
        <p14:creationId xmlns:p14="http://schemas.microsoft.com/office/powerpoint/2010/main" val="17268566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8F1AAF-1BE6-8008-5FCB-7151C822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coolant – 20 bar </a:t>
            </a:r>
            <a:r>
              <a:rPr lang="en-GB" dirty="0" err="1"/>
              <a:t>supercrit</a:t>
            </a:r>
            <a:r>
              <a:rPr lang="en-GB" dirty="0"/>
              <a:t> 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EC379E-6F2E-7C3D-7545-F7B90C130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Total weight = 2690kg (-6.5%)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9BFBA8-103E-024A-27DF-C2ED0ADAD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b="0" dirty="0"/>
              <a:t>Total length = 268m (+118%)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FE1DB4-B708-0D69-EF9F-0A0AF02EBD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0797" y="2505075"/>
            <a:ext cx="483576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A153BB6-4C91-1422-C00E-2F724F7FC35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8304" y="2505075"/>
            <a:ext cx="4730979" cy="3684588"/>
          </a:xfrm>
        </p:spPr>
      </p:pic>
    </p:spTree>
    <p:extLst>
      <p:ext uri="{BB962C8B-B14F-4D97-AF65-F5344CB8AC3E}">
        <p14:creationId xmlns:p14="http://schemas.microsoft.com/office/powerpoint/2010/main" val="38896058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8F1AAF-1BE6-8008-5FCB-7151C822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coolant – 20 bar liquid ammonia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EC379E-6F2E-7C3D-7545-F7B90C130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Total weight = 2649kg (-8%)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9BFBA8-103E-024A-27DF-C2ED0ADAD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b="0" dirty="0"/>
              <a:t>Total length = 251.6m (+105%)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088A25-E647-BBEC-55B5-975FDC960D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03887" y="2505075"/>
            <a:ext cx="4519814" cy="3684588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83F7945-9A2A-DCF0-B139-9BD729169D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1405" y="2505075"/>
            <a:ext cx="4634552" cy="3684588"/>
          </a:xfrm>
        </p:spPr>
      </p:pic>
    </p:spTree>
    <p:extLst>
      <p:ext uri="{BB962C8B-B14F-4D97-AF65-F5344CB8AC3E}">
        <p14:creationId xmlns:p14="http://schemas.microsoft.com/office/powerpoint/2010/main" val="41955327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8F1AAF-1BE6-8008-5FCB-7151C822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HX alternative coolant – liquid ammonia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EC379E-6F2E-7C3D-7545-F7B90C130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Total weight = 2690kg (-6.5%)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9BFBA8-103E-024A-27DF-C2ED0ADAD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b="0" dirty="0"/>
              <a:t>Total length = 268m (+118%)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FE1DB4-B708-0D69-EF9F-0A0AF02EBD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0797" y="2505075"/>
            <a:ext cx="4835768" cy="368458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EFE04E-16ED-5D94-D82D-165D244DF8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0002" y="2505075"/>
            <a:ext cx="4767584" cy="3684588"/>
          </a:xfrm>
        </p:spPr>
      </p:pic>
    </p:spTree>
    <p:extLst>
      <p:ext uri="{BB962C8B-B14F-4D97-AF65-F5344CB8AC3E}">
        <p14:creationId xmlns:p14="http://schemas.microsoft.com/office/powerpoint/2010/main" val="30939105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2DF977-DBCE-8598-26B8-1DBFE8E6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optimisers failure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8969C9-3436-DBCD-04E3-DA7A618DB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optimisers are failing on HX5, some on HX6 </a:t>
            </a:r>
          </a:p>
          <a:p>
            <a:pPr lvl="1"/>
            <a:r>
              <a:rPr lang="en-GB" dirty="0"/>
              <a:t>Maximum number of iterations exceeded</a:t>
            </a:r>
          </a:p>
          <a:p>
            <a:r>
              <a:rPr lang="en-GB" dirty="0"/>
              <a:t>With some experimenting -&gt; massive length excess can occur even when optimiser claims success</a:t>
            </a:r>
          </a:p>
          <a:p>
            <a:r>
              <a:rPr lang="en-GB" dirty="0"/>
              <a:t>Possible approach – switch to minimising pressure drop for a given length, rather than setting pressure drop and finding other parameters</a:t>
            </a:r>
          </a:p>
          <a:p>
            <a:r>
              <a:rPr lang="en-GB" dirty="0"/>
              <a:t>Need to find the ESM effect of high pressure drop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3002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C62AFD-7543-0888-02FE-55A09813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Crude ESM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E69F8-5B66-5109-3B3E-A61B447EA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Optimum # of blocks is ~20! For these parameters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82329B5-9C80-4039-5600-7C8E486A83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80135" y="2505075"/>
            <a:ext cx="4477093" cy="368458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CF5CD2-CED8-613A-073F-FE0663887E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b="0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11237E3-B3DA-99EF-55D0-7C12B91B8DA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53355" y="2505075"/>
            <a:ext cx="4220878" cy="3684588"/>
          </a:xfrm>
        </p:spPr>
      </p:pic>
    </p:spTree>
    <p:extLst>
      <p:ext uri="{BB962C8B-B14F-4D97-AF65-F5344CB8AC3E}">
        <p14:creationId xmlns:p14="http://schemas.microsoft.com/office/powerpoint/2010/main" val="36839856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F376D0-B3D6-5DED-6E7B-F87F532A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change in HX pressure drop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669D93-3B7D-BA1E-E97C-F3662C293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51072" cy="4351338"/>
          </a:xfrm>
        </p:spPr>
        <p:txBody>
          <a:bodyPr/>
          <a:lstStyle/>
          <a:p>
            <a:r>
              <a:rPr lang="en-GB" dirty="0"/>
              <a:t>With 10 HXs	</a:t>
            </a:r>
          </a:p>
          <a:p>
            <a:pPr lvl="1"/>
            <a:r>
              <a:rPr lang="en-GB" dirty="0"/>
              <a:t>8.75% </a:t>
            </a:r>
            <a:r>
              <a:rPr lang="en-GB" dirty="0">
                <a:sym typeface="Symbol" panose="05050102010706020507" pitchFamily="18" charset="2"/>
              </a:rPr>
              <a:t> </a:t>
            </a:r>
            <a:r>
              <a:rPr lang="en-GB" dirty="0"/>
              <a:t>ESM per % </a:t>
            </a:r>
            <a:r>
              <a:rPr lang="en-GB" dirty="0">
                <a:sym typeface="Symbol" panose="05050102010706020507" pitchFamily="18" charset="2"/>
              </a:rPr>
              <a:t> </a:t>
            </a:r>
            <a:r>
              <a:rPr lang="en-GB" dirty="0"/>
              <a:t>pressure drop for all HXs -&gt; 0.88% per % per HX</a:t>
            </a:r>
          </a:p>
          <a:p>
            <a:r>
              <a:rPr lang="en-GB" dirty="0"/>
              <a:t>With 15HXs</a:t>
            </a:r>
          </a:p>
          <a:p>
            <a:pPr lvl="1"/>
            <a:r>
              <a:rPr lang="en-GB" dirty="0"/>
              <a:t>12% </a:t>
            </a:r>
            <a:r>
              <a:rPr lang="en-GB" dirty="0">
                <a:sym typeface="Symbol" panose="05050102010706020507" pitchFamily="18" charset="2"/>
              </a:rPr>
              <a:t> </a:t>
            </a:r>
            <a:r>
              <a:rPr lang="en-GB" dirty="0"/>
              <a:t>ESM per % </a:t>
            </a:r>
            <a:r>
              <a:rPr lang="en-GB" dirty="0">
                <a:sym typeface="Symbol" panose="05050102010706020507" pitchFamily="18" charset="2"/>
              </a:rPr>
              <a:t> pressure drop -&gt; 0.80% per % per HX</a:t>
            </a:r>
          </a:p>
          <a:p>
            <a:r>
              <a:rPr lang="en-GB" dirty="0">
                <a:sym typeface="Symbol" panose="05050102010706020507" pitchFamily="18" charset="2"/>
              </a:rPr>
              <a:t>20 HXs</a:t>
            </a:r>
          </a:p>
          <a:p>
            <a:pPr lvl="1"/>
            <a:r>
              <a:rPr lang="en-GB" dirty="0">
                <a:sym typeface="Symbol" panose="05050102010706020507" pitchFamily="18" charset="2"/>
              </a:rPr>
              <a:t>0.78%</a:t>
            </a:r>
            <a:r>
              <a:rPr lang="en-GB" dirty="0"/>
              <a:t>ESM </a:t>
            </a:r>
            <a:r>
              <a:rPr lang="en-GB" dirty="0">
                <a:sym typeface="Symbol" panose="05050102010706020507" pitchFamily="18" charset="2"/>
              </a:rPr>
              <a:t>per %pressure drop per HX</a:t>
            </a:r>
            <a:endParaRPr lang="en-GB" dirty="0"/>
          </a:p>
          <a:p>
            <a:r>
              <a:rPr lang="en-GB" dirty="0"/>
              <a:t>Overall: </a:t>
            </a:r>
            <a:r>
              <a:rPr lang="en-GB" dirty="0">
                <a:sym typeface="Symbol" panose="05050102010706020507" pitchFamily="18" charset="2"/>
              </a:rPr>
              <a:t>0.8% ESM increase per % per HX, 80kg/% pressure drop in HX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07F1E6-E351-FC8C-2AC0-776C209C27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9271" y="1992922"/>
            <a:ext cx="5181600" cy="4016744"/>
          </a:xfrm>
        </p:spPr>
      </p:pic>
    </p:spTree>
    <p:extLst>
      <p:ext uri="{BB962C8B-B14F-4D97-AF65-F5344CB8AC3E}">
        <p14:creationId xmlns:p14="http://schemas.microsoft.com/office/powerpoint/2010/main" val="7932717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81DD6A-D321-99C3-B5D3-93FA4608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variable pressure drop #1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E11F6-D5BC-E3CB-EE20-C4170759D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7254"/>
          </a:xfrm>
        </p:spPr>
        <p:txBody>
          <a:bodyPr>
            <a:normAutofit/>
          </a:bodyPr>
          <a:lstStyle/>
          <a:p>
            <a:r>
              <a:rPr lang="en-GB" dirty="0"/>
              <a:t>For 50g/s, 1% pressure drop = 80kg weight in the whole system</a:t>
            </a:r>
          </a:p>
          <a:p>
            <a:r>
              <a:rPr lang="en-GB" dirty="0"/>
              <a:t>Just include that in the optimiser</a:t>
            </a:r>
          </a:p>
          <a:p>
            <a:r>
              <a:rPr lang="en-GB" dirty="0"/>
              <a:t>Spits out some really </a:t>
            </a:r>
            <a:r>
              <a:rPr lang="en-GB" i="1" dirty="0"/>
              <a:t>weird</a:t>
            </a:r>
            <a:r>
              <a:rPr lang="en-GB" dirty="0"/>
              <a:t> results</a:t>
            </a:r>
          </a:p>
          <a:p>
            <a:r>
              <a:rPr lang="en-GB" dirty="0"/>
              <a:t>Output space is probably too steep for </a:t>
            </a:r>
            <a:r>
              <a:rPr lang="en-GB" dirty="0" err="1"/>
              <a:t>Nelder</a:t>
            </a:r>
            <a:r>
              <a:rPr lang="en-GB" dirty="0"/>
              <a:t>-Mead to handle</a:t>
            </a:r>
          </a:p>
          <a:p>
            <a:r>
              <a:rPr lang="en-GB" dirty="0"/>
              <a:t>Note that true ESM for this component is O(1e3 kg)</a:t>
            </a:r>
          </a:p>
          <a:p>
            <a:r>
              <a:rPr lang="en-GB" dirty="0"/>
              <a:t>Constraints always violated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FA629A-7FE9-B9CC-D3F5-F417E4B3D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65102"/>
            <a:ext cx="5181600" cy="4272384"/>
          </a:xfrm>
        </p:spPr>
      </p:pic>
    </p:spTree>
    <p:extLst>
      <p:ext uri="{BB962C8B-B14F-4D97-AF65-F5344CB8AC3E}">
        <p14:creationId xmlns:p14="http://schemas.microsoft.com/office/powerpoint/2010/main" val="411126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23512</TotalTime>
  <Words>5396</Words>
  <Application>Microsoft Office PowerPoint</Application>
  <PresentationFormat>Widescreen</PresentationFormat>
  <Paragraphs>1452</Paragraphs>
  <Slides>121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5" baseType="lpstr">
      <vt:lpstr>Arial</vt:lpstr>
      <vt:lpstr>Calibri</vt:lpstr>
      <vt:lpstr>Calibri Light</vt:lpstr>
      <vt:lpstr>Office Theme</vt:lpstr>
      <vt:lpstr>Is mechanical compression suitable for atmospheric CO2 utilisation on Mars?</vt:lpstr>
      <vt:lpstr>Context and State-of-the-Art</vt:lpstr>
      <vt:lpstr>Motivation</vt:lpstr>
      <vt:lpstr>Martian compression - current state of the art</vt:lpstr>
      <vt:lpstr>Current state of the art…</vt:lpstr>
      <vt:lpstr>…is far from what’s required</vt:lpstr>
      <vt:lpstr>…is far from what’s required</vt:lpstr>
      <vt:lpstr>Perceived issues with mechanical compression</vt:lpstr>
      <vt:lpstr>Perceived issues with mechanical compression</vt:lpstr>
      <vt:lpstr>Ts diagram generation</vt:lpstr>
      <vt:lpstr>Approach</vt:lpstr>
      <vt:lpstr>Sublimation line</vt:lpstr>
      <vt:lpstr>Methods for building Ts diagram</vt:lpstr>
      <vt:lpstr>Output of each method</vt:lpstr>
      <vt:lpstr>Combined output</vt:lpstr>
      <vt:lpstr>Operating envelope</vt:lpstr>
      <vt:lpstr>Combined Ts diagram - comments</vt:lpstr>
      <vt:lpstr>System components</vt:lpstr>
      <vt:lpstr>Component efficiencies</vt:lpstr>
      <vt:lpstr>0th order model</vt:lpstr>
      <vt:lpstr>Ts diagram – now tabulated</vt:lpstr>
      <vt:lpstr>Arbitrary process plotting</vt:lpstr>
      <vt:lpstr>Preliminary sensitivity analysis</vt:lpstr>
      <vt:lpstr>Martian system – bits and pieces</vt:lpstr>
      <vt:lpstr>CO2 nuance</vt:lpstr>
      <vt:lpstr>Machine scaling framework</vt:lpstr>
      <vt:lpstr>Radiator merit</vt:lpstr>
      <vt:lpstr>Donald Rapp, “Use of extraterrestrial resource for human space missions to Moon or Mars”</vt:lpstr>
      <vt:lpstr>Rapp: atmospheric dust properties</vt:lpstr>
      <vt:lpstr>Weight estimation</vt:lpstr>
      <vt:lpstr>Weight estimation</vt:lpstr>
      <vt:lpstr>Weight estimation: assumptions</vt:lpstr>
      <vt:lpstr>Weight assumption: results @ 50g/s</vt:lpstr>
      <vt:lpstr>Waste heat utilisation</vt:lpstr>
      <vt:lpstr>Waste heat utilisation</vt:lpstr>
      <vt:lpstr>Waste heat utilisation</vt:lpstr>
      <vt:lpstr>Example WHU cycle</vt:lpstr>
      <vt:lpstr>ESDU 92013 – Heat Exchangers</vt:lpstr>
      <vt:lpstr>Proposed next steps</vt:lpstr>
      <vt:lpstr>Proposed solution search architecture</vt:lpstr>
      <vt:lpstr>Single-component ESM optimisation!</vt:lpstr>
      <vt:lpstr>Cycle generation from architecture</vt:lpstr>
      <vt:lpstr>System designer GUI</vt:lpstr>
      <vt:lpstr>Extreme examples</vt:lpstr>
      <vt:lpstr>Solving equations to optimise mass</vt:lpstr>
      <vt:lpstr>Order of magnitude mass scaling</vt:lpstr>
      <vt:lpstr>Scipy optimisation</vt:lpstr>
      <vt:lpstr>Scipy optimisation with complex constraints</vt:lpstr>
      <vt:lpstr>Radial optimisation</vt:lpstr>
      <vt:lpstr>Manual cost function</vt:lpstr>
      <vt:lpstr>Effect of new cost function</vt:lpstr>
      <vt:lpstr>Trying to explain behaviour</vt:lpstr>
      <vt:lpstr>Removing physical mass from optimisation</vt:lpstr>
      <vt:lpstr>Post-Christmas</vt:lpstr>
      <vt:lpstr>Fixing the optimiser</vt:lpstr>
      <vt:lpstr>Change of initial conditions</vt:lpstr>
      <vt:lpstr>Improving compressor optimisation</vt:lpstr>
      <vt:lpstr>Single equation optimisation</vt:lpstr>
      <vt:lpstr>Reducing to single equations doesn’t seem to work</vt:lpstr>
      <vt:lpstr>Output of optimiser</vt:lpstr>
      <vt:lpstr>Issues</vt:lpstr>
      <vt:lpstr>Failed solutions! Lots of them</vt:lpstr>
      <vt:lpstr>Basin-hopping</vt:lpstr>
      <vt:lpstr>Evolution of the solution</vt:lpstr>
      <vt:lpstr>Basin-hopping characterisation</vt:lpstr>
      <vt:lpstr>Optimal number of hops</vt:lpstr>
      <vt:lpstr>Actual solution</vt:lpstr>
      <vt:lpstr>Nelder-Mead algorithm</vt:lpstr>
      <vt:lpstr>Effect of custom simplex</vt:lpstr>
      <vt:lpstr>Advanced HX model</vt:lpstr>
      <vt:lpstr>Heat exchanger advanced model</vt:lpstr>
      <vt:lpstr>Design cases considered</vt:lpstr>
      <vt:lpstr>Design rules</vt:lpstr>
      <vt:lpstr>Pressure drop</vt:lpstr>
      <vt:lpstr>Underlying reason: very long HX</vt:lpstr>
      <vt:lpstr>Weight and power model</vt:lpstr>
      <vt:lpstr>New geometry – sintered tubes</vt:lpstr>
      <vt:lpstr>Pressure drop issues resolved</vt:lpstr>
      <vt:lpstr>Higher HTC = less overall weight</vt:lpstr>
      <vt:lpstr>Sintered-wall HX implications</vt:lpstr>
      <vt:lpstr>Compressor stator modelling</vt:lpstr>
      <vt:lpstr>Axial compressor</vt:lpstr>
      <vt:lpstr>Centrifugal compressor</vt:lpstr>
      <vt:lpstr>Stators in the solver</vt:lpstr>
      <vt:lpstr>Whole-system optimisation</vt:lpstr>
      <vt:lpstr>Previous baseline</vt:lpstr>
      <vt:lpstr>Single-item optimisation</vt:lpstr>
      <vt:lpstr>ESM breakdown in single-item optimised</vt:lpstr>
      <vt:lpstr>Compressors in single-item optimised design</vt:lpstr>
      <vt:lpstr>HX in single-item optimised design</vt:lpstr>
      <vt:lpstr>Issues seen with single-item optimisation</vt:lpstr>
      <vt:lpstr>HX alternative coolant</vt:lpstr>
      <vt:lpstr>Alternative coolant – 20 bar supercrit He</vt:lpstr>
      <vt:lpstr>Alternative coolant – 20 bar liquid ammonia</vt:lpstr>
      <vt:lpstr>HX alternative coolant – liquid ammonia</vt:lpstr>
      <vt:lpstr>Diagnosing optimisers failure</vt:lpstr>
      <vt:lpstr>Crude ESM model</vt:lpstr>
      <vt:lpstr>Effect of change in HX pressure drop</vt:lpstr>
      <vt:lpstr>Implementation of variable pressure drop #1 </vt:lpstr>
      <vt:lpstr>Implementation #2</vt:lpstr>
      <vt:lpstr>Optimiser field with and without pressure drop</vt:lpstr>
      <vt:lpstr>Only difference between these cases</vt:lpstr>
      <vt:lpstr>Exercise in efficiency maximisation</vt:lpstr>
      <vt:lpstr>Physical approach</vt:lpstr>
      <vt:lpstr>System behaviour</vt:lpstr>
      <vt:lpstr>Governing equation</vt:lpstr>
      <vt:lpstr>Calculation - t=0.1</vt:lpstr>
      <vt:lpstr>Result</vt:lpstr>
      <vt:lpstr>Conclusion</vt:lpstr>
      <vt:lpstr>Documentation for models</vt:lpstr>
      <vt:lpstr>New HX optimisation approach</vt:lpstr>
      <vt:lpstr>Improvement again – 27% ESM reduction </vt:lpstr>
      <vt:lpstr>Results of improved model</vt:lpstr>
      <vt:lpstr>Next problem: small blade spans on radials</vt:lpstr>
      <vt:lpstr>Casey and Robinson: different efficiency model for radial compressors</vt:lpstr>
      <vt:lpstr>Alternative, simpler model</vt:lpstr>
      <vt:lpstr>Additional corrections</vt:lpstr>
      <vt:lpstr>Effect on current design</vt:lpstr>
      <vt:lpstr>Adding efficiency corrections to optimiser</vt:lpstr>
      <vt:lpstr>Very high level parameter optimisation</vt:lpstr>
      <vt:lpstr>Results from VHLP optimisation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mechanical compression suitable for atmospheric CO2 utilisation on Mars?</dc:title>
  <dc:creator>Sam Ross</dc:creator>
  <cp:lastModifiedBy>Sam Ross</cp:lastModifiedBy>
  <cp:revision>71</cp:revision>
  <dcterms:created xsi:type="dcterms:W3CDTF">2022-10-07T14:04:37Z</dcterms:created>
  <dcterms:modified xsi:type="dcterms:W3CDTF">2023-05-28T22:47:06Z</dcterms:modified>
</cp:coreProperties>
</file>